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888" r:id="rId2"/>
  </p:sldMasterIdLst>
  <p:sldIdLst>
    <p:sldId id="256" r:id="rId3"/>
    <p:sldId id="262" r:id="rId4"/>
    <p:sldId id="301" r:id="rId5"/>
    <p:sldId id="295" r:id="rId6"/>
    <p:sldId id="382" r:id="rId7"/>
    <p:sldId id="352" r:id="rId8"/>
    <p:sldId id="383" r:id="rId9"/>
    <p:sldId id="322" r:id="rId10"/>
    <p:sldId id="380" r:id="rId11"/>
    <p:sldId id="361" r:id="rId12"/>
    <p:sldId id="343" r:id="rId13"/>
  </p:sldIdLst>
  <p:sldSz cx="9144000" cy="6858000" type="screen4x3"/>
  <p:notesSz cx="6797675" cy="9928225"/>
  <p:defaultTextStyle>
    <a:defPPr>
      <a:defRPr lang="el-G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Διοικητής" initials="Δ" lastIdx="2" clrIdx="0">
    <p:extLst>
      <p:ext uri="{19B8F6BF-5375-455C-9EA6-DF929625EA0E}">
        <p15:presenceInfo xmlns:p15="http://schemas.microsoft.com/office/powerpoint/2012/main" userId="S-1-5-21-1390067357-507921405-1060284298-726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F3F8"/>
    <a:srgbClr val="00CC99"/>
    <a:srgbClr val="099B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24" autoAdjust="0"/>
  </p:normalViewPr>
  <p:slideViewPr>
    <p:cSldViewPr>
      <p:cViewPr varScale="1">
        <p:scale>
          <a:sx n="114" d="100"/>
          <a:sy n="114" d="100"/>
        </p:scale>
        <p:origin x="1506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904875" y="3648075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4 - Ορθογώνιο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5 - Ορθογώνιο"/>
          <p:cNvSpPr/>
          <p:nvPr/>
        </p:nvSpPr>
        <p:spPr>
          <a:xfrm>
            <a:off x="904875" y="3648075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6 - Ορθογώνιο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7 - Τίτλος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/>
          </a:p>
        </p:txBody>
      </p:sp>
      <p:sp>
        <p:nvSpPr>
          <p:cNvPr id="10" name="27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4744162A-A12D-4B95-8DF8-9131FACDC27B}" type="datetimeFigureOut">
              <a:rPr lang="el-GR"/>
              <a:pPr>
                <a:defRPr/>
              </a:pPr>
              <a:t>15/1/2024</a:t>
            </a:fld>
            <a:endParaRPr lang="el-GR"/>
          </a:p>
        </p:txBody>
      </p:sp>
      <p:sp>
        <p:nvSpPr>
          <p:cNvPr id="11" name="16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2" name="2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1216025" y="6354763"/>
            <a:ext cx="1219200" cy="366712"/>
          </a:xfrm>
        </p:spPr>
        <p:txBody>
          <a:bodyPr/>
          <a:lstStyle>
            <a:lvl1pPr>
              <a:defRPr/>
            </a:lvl1pPr>
          </a:lstStyle>
          <a:p>
            <a:fld id="{075CB52F-6AB2-4923-A681-43F92F6CD025}" type="slidenum">
              <a:rPr lang="el-GR" altLang="el-GR"/>
              <a:pPr/>
              <a:t>‹#›</a:t>
            </a:fld>
            <a:endParaRPr lang="el-GR" alt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C4CFA-D6E2-4590-A82E-38C519F9C93C}" type="datetimeFigureOut">
              <a:rPr lang="el-GR"/>
              <a:pPr>
                <a:defRPr/>
              </a:pPr>
              <a:t>15/1/2024</a:t>
            </a:fld>
            <a:endParaRPr lang="el-GR"/>
          </a:p>
        </p:txBody>
      </p:sp>
      <p:sp>
        <p:nvSpPr>
          <p:cNvPr id="5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5C9DE4-E42B-4E13-AC5B-3A7D26CCB861}" type="slidenum">
              <a:rPr lang="el-GR" altLang="el-GR"/>
              <a:pPr/>
              <a:t>‹#›</a:t>
            </a:fld>
            <a:endParaRPr lang="el-GR" alt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0 - Ευθεία γραμμή σύνδεσης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" name="4 - Ισοσκελές τρίγωνο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12 - Ευθεία γραμμή σύνδεσης"/>
          <p:cNvSpPr>
            <a:spLocks noChangeShapeType="1"/>
          </p:cNvSpPr>
          <p:nvPr/>
        </p:nvSpPr>
        <p:spPr bwMode="auto">
          <a:xfrm rot="5400000">
            <a:off x="3630612" y="3201988"/>
            <a:ext cx="5851525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7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67054-DC56-4FD2-B9A9-0ED64B7A28F9}" type="datetimeFigureOut">
              <a:rPr lang="el-GR"/>
              <a:pPr>
                <a:defRPr/>
              </a:pPr>
              <a:t>15/1/2024</a:t>
            </a:fld>
            <a:endParaRPr lang="el-GR"/>
          </a:p>
        </p:txBody>
      </p:sp>
      <p:sp>
        <p:nvSpPr>
          <p:cNvPr id="8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B42F0E-594E-4DD0-9910-E84860288B4F}" type="slidenum">
              <a:rPr lang="el-GR" altLang="el-GR"/>
              <a:pPr/>
              <a:t>‹#›</a:t>
            </a:fld>
            <a:endParaRPr lang="el-GR" alt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904875" y="3648077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5" name="4 - Ορθογώνιο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6" name="5 - Ορθογώνιο"/>
          <p:cNvSpPr/>
          <p:nvPr/>
        </p:nvSpPr>
        <p:spPr>
          <a:xfrm>
            <a:off x="904875" y="3648077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7" name="6 - Ορθογώνιο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8" name="7 - Τίτλος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/>
          <a:lstStyle>
            <a:lvl1pPr algn="r">
              <a:defRPr sz="2400">
                <a:solidFill>
                  <a:schemeClr val="tx1"/>
                </a:solidFill>
              </a:defRPr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1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/>
          </a:p>
        </p:txBody>
      </p:sp>
      <p:sp>
        <p:nvSpPr>
          <p:cNvPr id="10" name="27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fld id="{4744162A-A12D-4B95-8DF8-9131FACDC27B}" type="datetimeFigureOut">
              <a:rPr lang="el-GR"/>
              <a:pPr>
                <a:defRPr/>
              </a:pPr>
              <a:t>29/1/2024</a:t>
            </a:fld>
            <a:endParaRPr lang="el-GR"/>
          </a:p>
        </p:txBody>
      </p:sp>
      <p:sp>
        <p:nvSpPr>
          <p:cNvPr id="11" name="16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2" name="2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1216025" y="6354763"/>
            <a:ext cx="1219200" cy="366712"/>
          </a:xfrm>
        </p:spPr>
        <p:txBody>
          <a:bodyPr/>
          <a:lstStyle>
            <a:lvl1pPr>
              <a:defRPr/>
            </a:lvl1pPr>
          </a:lstStyle>
          <a:p>
            <a:fld id="{075CB52F-6AB2-4923-A681-43F92F6CD025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5970379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8" name="7 - Θέση περιεχομένου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2BC84-C101-45CE-AFA7-0ABA5693B565}" type="datetimeFigureOut">
              <a:rPr lang="el-GR"/>
              <a:pPr>
                <a:defRPr/>
              </a:pPr>
              <a:t>29/1/2024</a:t>
            </a:fld>
            <a:endParaRPr lang="el-GR"/>
          </a:p>
        </p:txBody>
      </p:sp>
      <p:sp>
        <p:nvSpPr>
          <p:cNvPr id="5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8FC82-217C-4045-8B0E-7E1390A7AE1E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281383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914400" y="2819402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5" name="4 - Ορθογώνιο"/>
          <p:cNvSpPr/>
          <p:nvPr/>
        </p:nvSpPr>
        <p:spPr>
          <a:xfrm>
            <a:off x="914400" y="2819402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/>
          <a:lstStyle>
            <a:lvl1pPr algn="r">
              <a:buNone/>
              <a:defRPr sz="2400" b="0" cap="none" baseline="0"/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/>
          <a:lstStyle>
            <a:lvl1pPr marL="0" indent="0" algn="r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BB2A41-B417-477E-800D-4ED3E5B17CDA}" type="datetimeFigureOut">
              <a:rPr lang="el-GR"/>
              <a:pPr>
                <a:defRPr/>
              </a:pPr>
              <a:t>29/1/2024</a:t>
            </a:fld>
            <a:endParaRPr lang="el-GR"/>
          </a:p>
        </p:txBody>
      </p:sp>
      <p:sp>
        <p:nvSpPr>
          <p:cNvPr id="7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1069976" y="6354763"/>
            <a:ext cx="1520825" cy="366712"/>
          </a:xfrm>
        </p:spPr>
        <p:txBody>
          <a:bodyPr/>
          <a:lstStyle>
            <a:lvl1pPr>
              <a:defRPr/>
            </a:lvl1pPr>
          </a:lstStyle>
          <a:p>
            <a:fld id="{0100A530-AEEF-4274-ABEB-96C9A628A428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0202452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9" name="8 - Θέση περιεχομένου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11" name="10 - Θέση περιεχομένου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09D02-CDD5-4D55-A81B-6BBC1D01C275}" type="datetimeFigureOut">
              <a:rPr lang="el-GR"/>
              <a:pPr>
                <a:defRPr/>
              </a:pPr>
              <a:t>29/1/2024</a:t>
            </a:fld>
            <a:endParaRPr lang="el-GR"/>
          </a:p>
        </p:txBody>
      </p:sp>
      <p:sp>
        <p:nvSpPr>
          <p:cNvPr id="6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A48F4A-189D-4375-A5F1-489D22A5F1BD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886963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648201" y="1295400"/>
            <a:ext cx="4041775" cy="68580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11" name="10 - Θέση περιεχομένου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13" name="12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7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7403D-7A93-4B4B-8C47-C60007E28EFF}" type="datetimeFigureOut">
              <a:rPr lang="el-GR"/>
              <a:pPr>
                <a:defRPr/>
              </a:pPr>
              <a:t>29/1/2024</a:t>
            </a:fld>
            <a:endParaRPr lang="el-GR"/>
          </a:p>
        </p:txBody>
      </p:sp>
      <p:sp>
        <p:nvSpPr>
          <p:cNvPr id="8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D94146-09B7-47BA-B7CE-2156AF66FC48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874999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Ισοσκελές τρίγωνο"/>
          <p:cNvSpPr>
            <a:spLocks noChangeAspect="1"/>
          </p:cNvSpPr>
          <p:nvPr/>
        </p:nvSpPr>
        <p:spPr>
          <a:xfrm rot="5400000">
            <a:off x="419100" y="6467476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4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EAB67-466A-499B-A719-FB33B917F2D6}" type="datetimeFigureOut">
              <a:rPr lang="el-GR"/>
              <a:pPr>
                <a:defRPr/>
              </a:pPr>
              <a:t>29/1/2024</a:t>
            </a:fld>
            <a:endParaRPr lang="el-GR"/>
          </a:p>
        </p:txBody>
      </p:sp>
      <p:sp>
        <p:nvSpPr>
          <p:cNvPr id="5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74EB4D-9CEE-49A7-A420-3741EC3C7C7D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0544745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0 - Ευθεία γραμμή σύνδεσης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l-GR" sz="1350"/>
          </a:p>
        </p:txBody>
      </p:sp>
      <p:sp>
        <p:nvSpPr>
          <p:cNvPr id="3" name="2 - Ισοσκελές τρίγωνο"/>
          <p:cNvSpPr>
            <a:spLocks noChangeAspect="1"/>
          </p:cNvSpPr>
          <p:nvPr/>
        </p:nvSpPr>
        <p:spPr>
          <a:xfrm rot="5400000">
            <a:off x="419100" y="6467476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4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267D6-4EC9-4AE7-8D56-DC606E9102B8}" type="datetimeFigureOut">
              <a:rPr lang="el-GR"/>
              <a:pPr>
                <a:defRPr/>
              </a:pPr>
              <a:t>29/1/2024</a:t>
            </a:fld>
            <a:endParaRPr lang="el-GR"/>
          </a:p>
        </p:txBody>
      </p:sp>
      <p:sp>
        <p:nvSpPr>
          <p:cNvPr id="5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C9646F-902A-4457-B6BE-96897F4847DC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392514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0 - Ευθεία γραμμή σύνδεσης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l-GR" sz="1350"/>
          </a:p>
        </p:txBody>
      </p:sp>
      <p:sp>
        <p:nvSpPr>
          <p:cNvPr id="6" name="11 - Ευθεία γραμμή σύνδεσης"/>
          <p:cNvSpPr>
            <a:spLocks noChangeShapeType="1"/>
          </p:cNvSpPr>
          <p:nvPr/>
        </p:nvSpPr>
        <p:spPr bwMode="auto">
          <a:xfrm rot="5400000">
            <a:off x="3160713" y="3324226"/>
            <a:ext cx="6035675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l-GR" sz="1350"/>
          </a:p>
        </p:txBody>
      </p:sp>
      <p:sp>
        <p:nvSpPr>
          <p:cNvPr id="7" name="6 - Ισοσκελές τρίγωνο"/>
          <p:cNvSpPr>
            <a:spLocks noChangeAspect="1"/>
          </p:cNvSpPr>
          <p:nvPr/>
        </p:nvSpPr>
        <p:spPr>
          <a:xfrm rot="5400000">
            <a:off x="419100" y="6467476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>
            <a:noAutofit/>
          </a:bodyPr>
          <a:lstStyle>
            <a:lvl1pPr algn="l">
              <a:buNone/>
              <a:defRPr sz="15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6324600" y="1219202"/>
            <a:ext cx="2514600" cy="4843463"/>
          </a:xfrm>
        </p:spPr>
        <p:txBody>
          <a:bodyPr/>
          <a:lstStyle>
            <a:lvl1pPr marL="0" indent="0">
              <a:lnSpc>
                <a:spcPts val="1650"/>
              </a:lnSpc>
              <a:spcAft>
                <a:spcPts val="750"/>
              </a:spcAft>
              <a:buNone/>
              <a:defRPr sz="1200">
                <a:solidFill>
                  <a:schemeClr val="tx2"/>
                </a:solidFill>
              </a:defRPr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12" name="11 - Θέση περιεχομένου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8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AB2ED-671E-4C1F-8FA7-07EDF4FF95B8}" type="datetimeFigureOut">
              <a:rPr lang="el-GR"/>
              <a:pPr>
                <a:defRPr/>
              </a:pPr>
              <a:t>29/1/2024</a:t>
            </a:fld>
            <a:endParaRPr lang="el-GR"/>
          </a:p>
        </p:txBody>
      </p:sp>
      <p:sp>
        <p:nvSpPr>
          <p:cNvPr id="9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6B1CAB-8E50-4846-B6CF-F267428C4CC6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815093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8" name="7 - Θέση περιεχομένου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2BC84-C101-45CE-AFA7-0ABA5693B565}" type="datetimeFigureOut">
              <a:rPr lang="el-GR"/>
              <a:pPr>
                <a:defRPr/>
              </a:pPr>
              <a:t>15/1/2024</a:t>
            </a:fld>
            <a:endParaRPr lang="el-GR"/>
          </a:p>
        </p:txBody>
      </p:sp>
      <p:sp>
        <p:nvSpPr>
          <p:cNvPr id="5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8FC82-217C-4045-8B0E-7E1390A7AE1E}" type="slidenum">
              <a:rPr lang="el-GR" altLang="el-GR"/>
              <a:pPr/>
              <a:t>‹#›</a:t>
            </a:fld>
            <a:endParaRPr lang="el-GR" altLang="el-G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0 - Ευθεία γραμμή σύνδεσης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l-GR" sz="1350"/>
          </a:p>
        </p:txBody>
      </p:sp>
      <p:sp>
        <p:nvSpPr>
          <p:cNvPr id="6" name="5 - Ισοσκελές τρίγωνο"/>
          <p:cNvSpPr>
            <a:spLocks noChangeAspect="1"/>
          </p:cNvSpPr>
          <p:nvPr/>
        </p:nvSpPr>
        <p:spPr>
          <a:xfrm rot="5400000">
            <a:off x="419100" y="6467476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7" name="6 - Ορθογώνιο"/>
          <p:cNvSpPr/>
          <p:nvPr/>
        </p:nvSpPr>
        <p:spPr>
          <a:xfrm>
            <a:off x="457201" y="500063"/>
            <a:ext cx="182563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>
            <a:normAutofit/>
          </a:bodyPr>
          <a:lstStyle>
            <a:lvl1pPr marL="0" indent="0">
              <a:spcBef>
                <a:spcPts val="450"/>
              </a:spcBef>
              <a:buNone/>
              <a:defRPr sz="2400"/>
            </a:lvl1pPr>
          </a:lstStyle>
          <a:p>
            <a:pPr lvl="0"/>
            <a:r>
              <a:rPr lang="el-GR" noProof="0"/>
              <a:t>Κάντε κλικ στο εικονίδιο για να προσθέσετε μια εικόνα</a:t>
            </a:r>
            <a:endParaRPr lang="en-US" noProof="0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/>
          <a:lstStyle>
            <a:lvl1pPr marL="0" indent="0" algn="l">
              <a:buFontTx/>
              <a:buNone/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8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B120B-D370-4F52-997A-0E2E4CAD61C6}" type="datetimeFigureOut">
              <a:rPr lang="el-GR"/>
              <a:pPr>
                <a:defRPr/>
              </a:pPr>
              <a:t>29/1/2024</a:t>
            </a:fld>
            <a:endParaRPr lang="el-GR"/>
          </a:p>
        </p:txBody>
      </p:sp>
      <p:sp>
        <p:nvSpPr>
          <p:cNvPr id="9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BB004A-DF20-4458-ADED-3802B9A57AD9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1071343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C4CFA-D6E2-4590-A82E-38C519F9C93C}" type="datetimeFigureOut">
              <a:rPr lang="el-GR"/>
              <a:pPr>
                <a:defRPr/>
              </a:pPr>
              <a:t>29/1/2024</a:t>
            </a:fld>
            <a:endParaRPr lang="el-GR"/>
          </a:p>
        </p:txBody>
      </p:sp>
      <p:sp>
        <p:nvSpPr>
          <p:cNvPr id="5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5C9DE4-E42B-4E13-AC5B-3A7D26CCB861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1662601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0 - Ευθεία γραμμή σύνδεσης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l-GR" sz="1350"/>
          </a:p>
        </p:txBody>
      </p:sp>
      <p:sp>
        <p:nvSpPr>
          <p:cNvPr id="5" name="4 - Ισοσκελές τρίγωνο"/>
          <p:cNvSpPr>
            <a:spLocks noChangeAspect="1"/>
          </p:cNvSpPr>
          <p:nvPr/>
        </p:nvSpPr>
        <p:spPr>
          <a:xfrm rot="5400000">
            <a:off x="419100" y="6467476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6" name="12 - Ευθεία γραμμή σύνδεσης"/>
          <p:cNvSpPr>
            <a:spLocks noChangeShapeType="1"/>
          </p:cNvSpPr>
          <p:nvPr/>
        </p:nvSpPr>
        <p:spPr bwMode="auto">
          <a:xfrm rot="5400000">
            <a:off x="3630613" y="3201988"/>
            <a:ext cx="5851525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l-GR" sz="1350"/>
          </a:p>
        </p:txBody>
      </p:sp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7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67054-DC56-4FD2-B9A9-0ED64B7A28F9}" type="datetimeFigureOut">
              <a:rPr lang="el-GR"/>
              <a:pPr>
                <a:defRPr/>
              </a:pPr>
              <a:t>29/1/2024</a:t>
            </a:fld>
            <a:endParaRPr lang="el-GR"/>
          </a:p>
        </p:txBody>
      </p:sp>
      <p:sp>
        <p:nvSpPr>
          <p:cNvPr id="8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B42F0E-594E-4DD0-9910-E84860288B4F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09232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914400" y="2819400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4 - Ορθογώνιο"/>
          <p:cNvSpPr/>
          <p:nvPr/>
        </p:nvSpPr>
        <p:spPr>
          <a:xfrm>
            <a:off x="914400" y="2819400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/>
          <a:lstStyle>
            <a:lvl1pPr algn="r">
              <a:buNone/>
              <a:defRPr sz="3200" b="0" cap="none" baseline="0"/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BB2A41-B417-477E-800D-4ED3E5B17CDA}" type="datetimeFigureOut">
              <a:rPr lang="el-GR"/>
              <a:pPr>
                <a:defRPr/>
              </a:pPr>
              <a:t>15/1/2024</a:t>
            </a:fld>
            <a:endParaRPr lang="el-GR"/>
          </a:p>
        </p:txBody>
      </p:sp>
      <p:sp>
        <p:nvSpPr>
          <p:cNvPr id="7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1069975" y="6354763"/>
            <a:ext cx="1520825" cy="366712"/>
          </a:xfrm>
        </p:spPr>
        <p:txBody>
          <a:bodyPr/>
          <a:lstStyle>
            <a:lvl1pPr>
              <a:defRPr/>
            </a:lvl1pPr>
          </a:lstStyle>
          <a:p>
            <a:fld id="{0100A530-AEEF-4274-ABEB-96C9A628A428}" type="slidenum">
              <a:rPr lang="el-GR" altLang="el-GR"/>
              <a:pPr/>
              <a:t>‹#›</a:t>
            </a:fld>
            <a:endParaRPr lang="el-GR" alt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9" name="8 - Θέση περιεχομένου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11" name="10 - Θέση περιεχομένου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09D02-CDD5-4D55-A81B-6BBC1D01C275}" type="datetimeFigureOut">
              <a:rPr lang="el-GR"/>
              <a:pPr>
                <a:defRPr/>
              </a:pPr>
              <a:t>15/1/2024</a:t>
            </a:fld>
            <a:endParaRPr lang="el-GR"/>
          </a:p>
        </p:txBody>
      </p:sp>
      <p:sp>
        <p:nvSpPr>
          <p:cNvPr id="6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A48F4A-189D-4375-A5F1-489D22A5F1BD}" type="slidenum">
              <a:rPr lang="el-GR" altLang="el-GR"/>
              <a:pPr/>
              <a:t>‹#›</a:t>
            </a:fld>
            <a:endParaRPr lang="el-GR" alt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11" name="10 - Θέση περιεχομένου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13" name="12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7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7403D-7A93-4B4B-8C47-C60007E28EFF}" type="datetimeFigureOut">
              <a:rPr lang="el-GR"/>
              <a:pPr>
                <a:defRPr/>
              </a:pPr>
              <a:t>15/1/2024</a:t>
            </a:fld>
            <a:endParaRPr lang="el-GR"/>
          </a:p>
        </p:txBody>
      </p:sp>
      <p:sp>
        <p:nvSpPr>
          <p:cNvPr id="8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D94146-09B7-47BA-B7CE-2156AF66FC48}" type="slidenum">
              <a:rPr lang="el-GR" altLang="el-GR"/>
              <a:pPr/>
              <a:t>‹#›</a:t>
            </a:fld>
            <a:endParaRPr lang="el-GR" alt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Ισοσκελές τρίγωνο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4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EAB67-466A-499B-A719-FB33B917F2D6}" type="datetimeFigureOut">
              <a:rPr lang="el-GR"/>
              <a:pPr>
                <a:defRPr/>
              </a:pPr>
              <a:t>15/1/2024</a:t>
            </a:fld>
            <a:endParaRPr lang="el-GR"/>
          </a:p>
        </p:txBody>
      </p:sp>
      <p:sp>
        <p:nvSpPr>
          <p:cNvPr id="5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74EB4D-9CEE-49A7-A420-3741EC3C7C7D}" type="slidenum">
              <a:rPr lang="el-GR" altLang="el-GR"/>
              <a:pPr/>
              <a:t>‹#›</a:t>
            </a:fld>
            <a:endParaRPr lang="el-GR" alt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0 - Ευθεία γραμμή σύνδεσης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3" name="2 - Ισοσκελές τρίγωνο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267D6-4EC9-4AE7-8D56-DC606E9102B8}" type="datetimeFigureOut">
              <a:rPr lang="el-GR"/>
              <a:pPr>
                <a:defRPr/>
              </a:pPr>
              <a:t>15/1/2024</a:t>
            </a:fld>
            <a:endParaRPr lang="el-GR"/>
          </a:p>
        </p:txBody>
      </p:sp>
      <p:sp>
        <p:nvSpPr>
          <p:cNvPr id="5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C9646F-902A-4457-B6BE-96897F4847DC}" type="slidenum">
              <a:rPr lang="el-GR" altLang="el-GR"/>
              <a:pPr/>
              <a:t>‹#›</a:t>
            </a:fld>
            <a:endParaRPr lang="el-GR" alt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0 - Ευθεία γραμμή σύνδεσης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6" name="11 - Ευθεία γραμμή σύνδεσης"/>
          <p:cNvSpPr>
            <a:spLocks noChangeShapeType="1"/>
          </p:cNvSpPr>
          <p:nvPr/>
        </p:nvSpPr>
        <p:spPr bwMode="auto">
          <a:xfrm rot="5400000">
            <a:off x="3160712" y="3324226"/>
            <a:ext cx="6035675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7" name="6 - Ισοσκελές τρίγωνο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12" name="11 - Θέση περιεχομένου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8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AB2ED-671E-4C1F-8FA7-07EDF4FF95B8}" type="datetimeFigureOut">
              <a:rPr lang="el-GR"/>
              <a:pPr>
                <a:defRPr/>
              </a:pPr>
              <a:t>15/1/2024</a:t>
            </a:fld>
            <a:endParaRPr lang="el-GR"/>
          </a:p>
        </p:txBody>
      </p:sp>
      <p:sp>
        <p:nvSpPr>
          <p:cNvPr id="9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6B1CAB-8E50-4846-B6CF-F267428C4CC6}" type="slidenum">
              <a:rPr lang="el-GR" altLang="el-GR"/>
              <a:pPr/>
              <a:t>‹#›</a:t>
            </a:fld>
            <a:endParaRPr lang="el-GR" alt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0 - Ευθεία γραμμή σύνδεσης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6" name="5 - Ισοσκελές τρίγωνο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6 - Ορθογώνιο"/>
          <p:cNvSpPr/>
          <p:nvPr/>
        </p:nvSpPr>
        <p:spPr>
          <a:xfrm>
            <a:off x="457200" y="500063"/>
            <a:ext cx="182563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pPr lvl="0"/>
            <a:r>
              <a:rPr lang="el-GR" noProof="0"/>
              <a:t>Κάντε κλικ στο εικονίδιο για να προσθέσετε μια εικόνα</a:t>
            </a:r>
            <a:endParaRPr lang="en-US" noProof="0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8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B120B-D370-4F52-997A-0E2E4CAD61C6}" type="datetimeFigureOut">
              <a:rPr lang="el-GR"/>
              <a:pPr>
                <a:defRPr/>
              </a:pPr>
              <a:t>15/1/2024</a:t>
            </a:fld>
            <a:endParaRPr lang="el-GR"/>
          </a:p>
        </p:txBody>
      </p:sp>
      <p:sp>
        <p:nvSpPr>
          <p:cNvPr id="9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BB004A-DF20-4458-ADED-3802B9A57AD9}" type="slidenum">
              <a:rPr lang="el-GR" altLang="el-GR"/>
              <a:pPr/>
              <a:t>‹#›</a:t>
            </a:fld>
            <a:endParaRPr lang="el-GR" alt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21 - Θέση τίτλου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Kλικ για επεξεργασία του τίτλου</a:t>
            </a:r>
            <a:endParaRPr lang="en-US" altLang="el-GR"/>
          </a:p>
        </p:txBody>
      </p:sp>
      <p:sp>
        <p:nvSpPr>
          <p:cNvPr id="1027" name="12 - Θέση κειμένου"/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8229600" cy="491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Kλικ για επεξεργασία των στυλ του υποδείγματος</a:t>
            </a:r>
          </a:p>
          <a:p>
            <a:pPr lvl="1"/>
            <a:r>
              <a:rPr lang="el-GR" altLang="el-GR"/>
              <a:t>Δεύτερου επιπέδου</a:t>
            </a:r>
          </a:p>
          <a:p>
            <a:pPr lvl="2"/>
            <a:r>
              <a:rPr lang="el-GR" altLang="el-GR"/>
              <a:t>Τρίτου επιπέδου</a:t>
            </a:r>
          </a:p>
          <a:p>
            <a:pPr lvl="3"/>
            <a:r>
              <a:rPr lang="el-GR" altLang="el-GR"/>
              <a:t>Τέταρτου επιπέδου</a:t>
            </a:r>
          </a:p>
          <a:p>
            <a:pPr lvl="4"/>
            <a:r>
              <a:rPr lang="el-GR" altLang="el-GR"/>
              <a:t>Πέμπτου επιπέδου</a:t>
            </a:r>
            <a:endParaRPr lang="en-US" altLang="el-GR"/>
          </a:p>
        </p:txBody>
      </p:sp>
      <p:sp>
        <p:nvSpPr>
          <p:cNvPr id="14" name="1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175" cy="3651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6E8312B-636C-4D23-BCAB-46FA92D826D6}" type="datetimeFigureOut">
              <a:rPr lang="el-GR"/>
              <a:pPr>
                <a:defRPr/>
              </a:pPr>
              <a:t>15/1/2024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2898775" y="6356350"/>
            <a:ext cx="3505200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3" name="22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12775" y="6356350"/>
            <a:ext cx="1981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2"/>
                </a:solidFill>
                <a:latin typeface="Calibri" pitchFamily="34" charset="0"/>
              </a:defRPr>
            </a:lvl1pPr>
          </a:lstStyle>
          <a:p>
            <a:fld id="{AF17917E-2264-41BD-8D97-16555F044BC8}" type="slidenum">
              <a:rPr lang="el-GR" altLang="el-GR"/>
              <a:pPr/>
              <a:t>‹#›</a:t>
            </a:fld>
            <a:endParaRPr lang="el-GR" altLang="el-GR"/>
          </a:p>
        </p:txBody>
      </p:sp>
      <p:sp>
        <p:nvSpPr>
          <p:cNvPr id="1031" name="27 - Ευθεία γραμμή σύνδεσης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032" name="28 - Ευθεία γραμμή σύνδεσης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0" name="9 - Ισοσκελές τρίγωνο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65" r:id="rId2"/>
    <p:sldLayoutId id="2147483870" r:id="rId3"/>
    <p:sldLayoutId id="2147483866" r:id="rId4"/>
    <p:sldLayoutId id="2147483867" r:id="rId5"/>
    <p:sldLayoutId id="2147483871" r:id="rId6"/>
    <p:sldLayoutId id="2147483872" r:id="rId7"/>
    <p:sldLayoutId id="2147483873" r:id="rId8"/>
    <p:sldLayoutId id="2147483874" r:id="rId9"/>
    <p:sldLayoutId id="2147483868" r:id="rId10"/>
    <p:sldLayoutId id="214748387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pitchFamily="18" charset="2"/>
        <a:buChar char="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pitchFamily="18" charset="2"/>
        <a:buChar char="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pitchFamily="18" charset="2"/>
        <a:buChar char="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400"/>
        </a:spcBef>
        <a:spcAft>
          <a:spcPct val="0"/>
        </a:spcAft>
        <a:buClr>
          <a:srgbClr val="B39A08"/>
        </a:buClr>
        <a:buSzPct val="70000"/>
        <a:buFont typeface="Wingdings" pitchFamily="2" charset="2"/>
        <a:buChar char="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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21 - Θέση τίτλου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Kλικ για επεξεργασία του τίτλου</a:t>
            </a:r>
            <a:endParaRPr lang="en-US" altLang="el-GR"/>
          </a:p>
        </p:txBody>
      </p:sp>
      <p:sp>
        <p:nvSpPr>
          <p:cNvPr id="1027" name="12 - Θέση κειμένου"/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8229600" cy="491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Kλικ για επεξεργασία των στυλ του υποδείγματος</a:t>
            </a:r>
          </a:p>
          <a:p>
            <a:pPr lvl="1"/>
            <a:r>
              <a:rPr lang="el-GR" altLang="el-GR"/>
              <a:t>Δεύτερου επιπέδου</a:t>
            </a:r>
          </a:p>
          <a:p>
            <a:pPr lvl="2"/>
            <a:r>
              <a:rPr lang="el-GR" altLang="el-GR"/>
              <a:t>Τρίτου επιπέδου</a:t>
            </a:r>
          </a:p>
          <a:p>
            <a:pPr lvl="3"/>
            <a:r>
              <a:rPr lang="el-GR" altLang="el-GR"/>
              <a:t>Τέταρτου επιπέδου</a:t>
            </a:r>
          </a:p>
          <a:p>
            <a:pPr lvl="4"/>
            <a:r>
              <a:rPr lang="el-GR" altLang="el-GR"/>
              <a:t>Πέμπτου επιπέδου</a:t>
            </a:r>
            <a:endParaRPr lang="en-US" altLang="el-GR"/>
          </a:p>
        </p:txBody>
      </p:sp>
      <p:sp>
        <p:nvSpPr>
          <p:cNvPr id="14" name="1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6400801" y="6356352"/>
            <a:ext cx="2289175" cy="3651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5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6E8312B-636C-4D23-BCAB-46FA92D826D6}" type="datetimeFigureOut">
              <a:rPr lang="el-GR"/>
              <a:pPr>
                <a:defRPr/>
              </a:pPr>
              <a:t>29/1/2024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2898775" y="6356352"/>
            <a:ext cx="3505200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5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3" name="22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12775" y="6356352"/>
            <a:ext cx="1981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solidFill>
                  <a:schemeClr val="tx2"/>
                </a:solidFill>
                <a:latin typeface="Calibri" pitchFamily="34" charset="0"/>
              </a:defRPr>
            </a:lvl1pPr>
          </a:lstStyle>
          <a:p>
            <a:fld id="{AF17917E-2264-41BD-8D97-16555F044BC8}" type="slidenum">
              <a:rPr lang="el-GR" altLang="el-GR"/>
              <a:pPr/>
              <a:t>‹#›</a:t>
            </a:fld>
            <a:endParaRPr lang="el-GR" altLang="el-GR"/>
          </a:p>
        </p:txBody>
      </p:sp>
      <p:sp>
        <p:nvSpPr>
          <p:cNvPr id="1031" name="27 - Ευθεία γραμμή σύνδεσης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l-GR" sz="1350"/>
          </a:p>
        </p:txBody>
      </p:sp>
      <p:sp>
        <p:nvSpPr>
          <p:cNvPr id="1032" name="28 - Ευθεία γραμμή σύνδεσης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l-GR" sz="1350"/>
          </a:p>
        </p:txBody>
      </p:sp>
      <p:sp>
        <p:nvSpPr>
          <p:cNvPr id="10" name="9 - Ισοσκελές τρίγωνο"/>
          <p:cNvSpPr>
            <a:spLocks noChangeAspect="1"/>
          </p:cNvSpPr>
          <p:nvPr/>
        </p:nvSpPr>
        <p:spPr>
          <a:xfrm rot="5400000">
            <a:off x="419100" y="6467476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437195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ambr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ambr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ambr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ambria" pitchFamily="18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ambria" pitchFamily="18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ambria" pitchFamily="18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ambria" pitchFamily="18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ambria" pitchFamily="18" charset="0"/>
        </a:defRPr>
      </a:lvl9pPr>
    </p:titleStyle>
    <p:bodyStyle>
      <a:lvl1pPr marL="204788" indent="-204788" algn="l" rtl="0" eaLnBrk="0" fontAlgn="base" hangingPunct="0">
        <a:spcBef>
          <a:spcPts val="450"/>
        </a:spcBef>
        <a:spcAft>
          <a:spcPct val="0"/>
        </a:spcAft>
        <a:buClr>
          <a:schemeClr val="accent1"/>
        </a:buClr>
        <a:buSzPct val="76000"/>
        <a:buFont typeface="Wingdings 3" pitchFamily="18" charset="2"/>
        <a:buChar char=""/>
        <a:defRPr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410766" indent="-204788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76000"/>
        <a:buFont typeface="Wingdings 3" pitchFamily="18" charset="2"/>
        <a:buChar char=""/>
        <a:defRPr sz="1725" kern="1200">
          <a:solidFill>
            <a:schemeClr val="tx2"/>
          </a:solidFill>
          <a:latin typeface="+mn-lt"/>
          <a:ea typeface="+mn-ea"/>
          <a:cs typeface="+mn-cs"/>
        </a:defRPr>
      </a:lvl2pPr>
      <a:lvl3pPr marL="616744" indent="-171450" algn="l" rtl="0" eaLnBrk="0" fontAlgn="base" hangingPunct="0">
        <a:spcBef>
          <a:spcPts val="375"/>
        </a:spcBef>
        <a:spcAft>
          <a:spcPct val="0"/>
        </a:spcAft>
        <a:buClr>
          <a:srgbClr val="BCBCBC"/>
        </a:buClr>
        <a:buSzPct val="76000"/>
        <a:buFont typeface="Wingdings 3" pitchFamily="18" charset="2"/>
        <a:buChar char="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822722" indent="-171450" algn="l" rtl="0" eaLnBrk="0" fontAlgn="base" hangingPunct="0">
        <a:spcBef>
          <a:spcPts val="300"/>
        </a:spcBef>
        <a:spcAft>
          <a:spcPct val="0"/>
        </a:spcAft>
        <a:buClr>
          <a:srgbClr val="B39A08"/>
        </a:buClr>
        <a:buSzPct val="70000"/>
        <a:buFont typeface="Wingdings" pitchFamily="2" charset="2"/>
        <a:buChar char="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71450" algn="l" rtl="0" eaLnBrk="0" fontAlgn="base" hangingPunct="0">
        <a:spcBef>
          <a:spcPts val="225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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234440" indent="-137160" algn="l" rtl="0" eaLnBrk="1" latinLnBrk="0" hangingPunct="1">
        <a:spcBef>
          <a:spcPts val="225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371600" indent="-137160" algn="l" rtl="0" eaLnBrk="1" latinLnBrk="0" hangingPunct="1">
        <a:spcBef>
          <a:spcPts val="225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05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37160" algn="l" rtl="0" eaLnBrk="1" latinLnBrk="0" hangingPunct="1">
        <a:spcBef>
          <a:spcPts val="225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05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1645920" indent="-137160" algn="l" rtl="0" eaLnBrk="1" latinLnBrk="0" hangingPunct="1">
        <a:spcBef>
          <a:spcPts val="225"/>
        </a:spcBef>
        <a:buClr>
          <a:srgbClr val="9FB8CD"/>
        </a:buClr>
        <a:buSzPct val="75000"/>
        <a:buFont typeface="Wingdings 3"/>
        <a:buChar char=""/>
        <a:defRPr kumimoji="0" lang="en-US" sz="9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- Τίτλος"/>
          <p:cNvSpPr>
            <a:spLocks noGrp="1"/>
          </p:cNvSpPr>
          <p:nvPr>
            <p:ph type="ctrTitle"/>
          </p:nvPr>
        </p:nvSpPr>
        <p:spPr>
          <a:xfrm>
            <a:off x="1187450" y="3641742"/>
            <a:ext cx="6858000" cy="1362057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</a:pPr>
            <a:r>
              <a:rPr lang="el-GR" altLang="el-GR" sz="2000" b="1" dirty="0">
                <a:solidFill>
                  <a:srgbClr val="002060"/>
                </a:solidFill>
              </a:rPr>
              <a:t>Γενικό Νοσοκομείο Χανίων</a:t>
            </a:r>
            <a:r>
              <a:rPr lang="en-US" altLang="el-GR" sz="2000" b="1" dirty="0">
                <a:solidFill>
                  <a:srgbClr val="002060"/>
                </a:solidFill>
              </a:rPr>
              <a:t> </a:t>
            </a:r>
            <a:r>
              <a:rPr lang="el-GR" altLang="el-GR" sz="2000" b="1" dirty="0">
                <a:solidFill>
                  <a:srgbClr val="002060"/>
                </a:solidFill>
              </a:rPr>
              <a:t>΄΄Ο Άγιος Γεώργιος΄΄</a:t>
            </a:r>
            <a:br>
              <a:rPr lang="el-GR" altLang="el-GR" sz="1800" b="1" dirty="0">
                <a:solidFill>
                  <a:srgbClr val="002060"/>
                </a:solidFill>
              </a:rPr>
            </a:br>
            <a:r>
              <a:rPr lang="el-GR" altLang="el-GR" sz="1800" b="1" dirty="0">
                <a:solidFill>
                  <a:srgbClr val="002060"/>
                </a:solidFill>
              </a:rPr>
              <a:t>ΕΚΣΥΓΧΡΟΝΙΣΜΟΣ – ΠΡΟΟΠΤΙΚΕΣ ΑΝΑΠΤΥΞΗΣ – ΠΑΡΑΓΟΜΕΝΟ ΕΡΓΟ</a:t>
            </a:r>
            <a:endParaRPr lang="en-US" altLang="el-GR" sz="1800" b="1" dirty="0">
              <a:solidFill>
                <a:srgbClr val="002060"/>
              </a:solidFill>
            </a:endParaRP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219200" y="5003800"/>
            <a:ext cx="6996113" cy="646112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l-GR" sz="1800" b="1" dirty="0">
                <a:solidFill>
                  <a:srgbClr val="002060"/>
                </a:solidFill>
              </a:rPr>
              <a:t>Εθνικά &amp; Ευρωπαϊκά Προγράμματα                                                 Εναλλακτικές Πηγές Χρηματοδότησης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l-GR" sz="1800" b="1" dirty="0">
                <a:solidFill>
                  <a:srgbClr val="002060"/>
                </a:solidFill>
              </a:rPr>
              <a:t> </a:t>
            </a:r>
            <a:endParaRPr lang="en-US" sz="1800" b="1" dirty="0">
              <a:solidFill>
                <a:srgbClr val="002060"/>
              </a:solidFill>
            </a:endParaRPr>
          </a:p>
        </p:txBody>
      </p:sp>
      <p:pic>
        <p:nvPicPr>
          <p:cNvPr id="9220" name="3 - Εικόνα" descr="D:\ΓΝΧ\sinefo11_med.jf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333375"/>
            <a:ext cx="7315200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 eaLnBrk="1" hangingPunct="1"/>
            <a:r>
              <a:rPr lang="el-GR" altLang="el-GR" sz="1400" b="1" dirty="0">
                <a:solidFill>
                  <a:srgbClr val="FFFFFF"/>
                </a:solidFill>
                <a:latin typeface="Calibri" pitchFamily="34" charset="0"/>
                <a:cs typeface="Times New Roman" pitchFamily="18" charset="0"/>
              </a:rPr>
              <a:t>Διοικητής Γ. Μπέας                                                                  Αν. Διοικητής Μ. Μπολώτης</a:t>
            </a:r>
            <a:endParaRPr lang="el-GR" altLang="el-GR" dirty="0"/>
          </a:p>
        </p:txBody>
      </p:sp>
      <p:sp>
        <p:nvSpPr>
          <p:cNvPr id="922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 eaLnBrk="1" hangingPunct="1"/>
            <a:r>
              <a:rPr lang="el-GR" altLang="el-GR" sz="1400" b="1" dirty="0">
                <a:solidFill>
                  <a:srgbClr val="FFFFFF"/>
                </a:solidFill>
                <a:latin typeface="Calibri" pitchFamily="34" charset="0"/>
                <a:cs typeface="Times New Roman" pitchFamily="18" charset="0"/>
              </a:rPr>
              <a:t>Διοικητής Γ. Μπέας                                                                  Αν. Διοικητής Μ. Μπολώτης</a:t>
            </a:r>
            <a:endParaRPr lang="el-GR" altLang="el-GR" dirty="0"/>
          </a:p>
        </p:txBody>
      </p:sp>
      <p:sp>
        <p:nvSpPr>
          <p:cNvPr id="922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 eaLnBrk="1" hangingPunct="1"/>
            <a:r>
              <a:rPr lang="el-GR" altLang="el-GR" sz="1400" b="1" dirty="0">
                <a:solidFill>
                  <a:srgbClr val="FFFFFF"/>
                </a:solidFill>
                <a:latin typeface="Calibri" pitchFamily="34" charset="0"/>
                <a:cs typeface="Times New Roman" pitchFamily="18" charset="0"/>
              </a:rPr>
              <a:t>Διοικητής Γ. Μπέας                                                                  Αν. Διοικητής Μ. Μπολώτης</a:t>
            </a:r>
            <a:endParaRPr lang="el-GR" altLang="el-GR" dirty="0"/>
          </a:p>
        </p:txBody>
      </p:sp>
      <p:sp>
        <p:nvSpPr>
          <p:cNvPr id="9224" name="8 - TextBox"/>
          <p:cNvSpPr txBox="1">
            <a:spLocks noChangeArrowheads="1"/>
          </p:cNvSpPr>
          <p:nvPr/>
        </p:nvSpPr>
        <p:spPr bwMode="auto">
          <a:xfrm>
            <a:off x="950118" y="5745179"/>
            <a:ext cx="729626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l-GR" altLang="el-GR" b="1" u="sng" dirty="0">
                <a:solidFill>
                  <a:srgbClr val="002060"/>
                </a:solidFill>
                <a:latin typeface="Calibri" pitchFamily="34" charset="0"/>
              </a:rPr>
              <a:t>Διοικητής   Γιώργος  Μπέας</a:t>
            </a:r>
            <a:r>
              <a:rPr lang="en-US" altLang="el-GR" b="1" u="sng" dirty="0">
                <a:solidFill>
                  <a:srgbClr val="002060"/>
                </a:solidFill>
                <a:latin typeface="Calibri" pitchFamily="34" charset="0"/>
              </a:rPr>
              <a:t>   -    </a:t>
            </a:r>
            <a:r>
              <a:rPr lang="el-GR" altLang="el-GR" b="1" u="sng" dirty="0">
                <a:solidFill>
                  <a:srgbClr val="002060"/>
                </a:solidFill>
                <a:latin typeface="Calibri" pitchFamily="34" charset="0"/>
              </a:rPr>
              <a:t>Αν. Διοικητής Μανώλης Μπολώτης</a:t>
            </a:r>
            <a:r>
              <a:rPr lang="en-US" altLang="el-GR" b="1" u="sng" dirty="0">
                <a:solidFill>
                  <a:srgbClr val="002060"/>
                </a:solidFill>
                <a:latin typeface="Calibri" pitchFamily="34" charset="0"/>
              </a:rPr>
              <a:t>  </a:t>
            </a:r>
            <a:r>
              <a:rPr lang="el-GR" altLang="el-GR" b="1" u="sng" dirty="0">
                <a:solidFill>
                  <a:srgbClr val="002060"/>
                </a:solidFill>
                <a:latin typeface="Calibri" pitchFamily="34" charset="0"/>
              </a:rPr>
              <a:t>                                  Χανιά, ΔΕΚΕΜΒΡΙΟΣ 2023</a:t>
            </a:r>
            <a:endParaRPr lang="en-US" altLang="el-GR" b="1" u="sng" dirty="0">
              <a:solidFill>
                <a:srgbClr val="002060"/>
              </a:solidFill>
              <a:latin typeface="Gill Sans MT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C2C26DA-7D8D-4C35-8A9C-8680CFEB7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solidFill>
                  <a:srgbClr val="002060"/>
                </a:solidFill>
              </a:rPr>
              <a:t>Γ.Ν. ΧΑΝΙΩΝ ΤΕΙ – ΤΕΠ – ΟΛΟΗΜΕΡΗ            2020 – 2021 -2022 –2023</a:t>
            </a:r>
          </a:p>
        </p:txBody>
      </p:sp>
      <p:graphicFrame>
        <p:nvGraphicFramePr>
          <p:cNvPr id="6" name="Πίνακας 5">
            <a:extLst>
              <a:ext uri="{FF2B5EF4-FFF2-40B4-BE49-F238E27FC236}">
                <a16:creationId xmlns:a16="http://schemas.microsoft.com/office/drawing/2014/main" id="{E53BACDA-2458-41E9-22CF-9A816BAD78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900958"/>
              </p:ext>
            </p:extLst>
          </p:nvPr>
        </p:nvGraphicFramePr>
        <p:xfrm>
          <a:off x="457200" y="1484784"/>
          <a:ext cx="8229598" cy="4378088"/>
        </p:xfrm>
        <a:graphic>
          <a:graphicData uri="http://schemas.openxmlformats.org/drawingml/2006/table">
            <a:tbl>
              <a:tblPr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tblPr>
              <a:tblGrid>
                <a:gridCol w="1786484">
                  <a:extLst>
                    <a:ext uri="{9D8B030D-6E8A-4147-A177-3AD203B41FA5}">
                      <a16:colId xmlns:a16="http://schemas.microsoft.com/office/drawing/2014/main" val="1438874694"/>
                    </a:ext>
                  </a:extLst>
                </a:gridCol>
                <a:gridCol w="1402182">
                  <a:extLst>
                    <a:ext uri="{9D8B030D-6E8A-4147-A177-3AD203B41FA5}">
                      <a16:colId xmlns:a16="http://schemas.microsoft.com/office/drawing/2014/main" val="2081316941"/>
                    </a:ext>
                  </a:extLst>
                </a:gridCol>
                <a:gridCol w="1384871">
                  <a:extLst>
                    <a:ext uri="{9D8B030D-6E8A-4147-A177-3AD203B41FA5}">
                      <a16:colId xmlns:a16="http://schemas.microsoft.com/office/drawing/2014/main" val="141577873"/>
                    </a:ext>
                  </a:extLst>
                </a:gridCol>
                <a:gridCol w="2105005">
                  <a:extLst>
                    <a:ext uri="{9D8B030D-6E8A-4147-A177-3AD203B41FA5}">
                      <a16:colId xmlns:a16="http://schemas.microsoft.com/office/drawing/2014/main" val="1421383282"/>
                    </a:ext>
                  </a:extLst>
                </a:gridCol>
                <a:gridCol w="1551056">
                  <a:extLst>
                    <a:ext uri="{9D8B030D-6E8A-4147-A177-3AD203B41FA5}">
                      <a16:colId xmlns:a16="http://schemas.microsoft.com/office/drawing/2014/main" val="3914812768"/>
                    </a:ext>
                  </a:extLst>
                </a:gridCol>
              </a:tblGrid>
              <a:tr h="864096">
                <a:tc>
                  <a:txBody>
                    <a:bodyPr/>
                    <a:lstStyle/>
                    <a:p>
                      <a:pPr algn="l" fontAlgn="b"/>
                      <a:r>
                        <a:rPr lang="el-GR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ΤΕΙ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ΤΕΠ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ΟΛΟΗΜΕΡΗ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ΣΥΝΟΛΟ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7574375"/>
                  </a:ext>
                </a:extLst>
              </a:tr>
              <a:tr h="878498">
                <a:tc>
                  <a:txBody>
                    <a:bodyPr/>
                    <a:lstStyle/>
                    <a:p>
                      <a:pPr algn="ctr" fontAlgn="b"/>
                      <a:r>
                        <a:rPr lang="el-GR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2400" b="1" i="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71.153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2400" b="1" i="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55.359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2400" b="1" i="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11.623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138.135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2090940"/>
                  </a:ext>
                </a:extLst>
              </a:tr>
              <a:tr h="878498">
                <a:tc>
                  <a:txBody>
                    <a:bodyPr/>
                    <a:lstStyle/>
                    <a:p>
                      <a:pPr algn="ctr" fontAlgn="b"/>
                      <a:r>
                        <a:rPr lang="el-GR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2400" b="1" i="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74.440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2400" b="1" i="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66.448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2400" b="1" i="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14.353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155.241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079199"/>
                  </a:ext>
                </a:extLst>
              </a:tr>
              <a:tr h="878498">
                <a:tc>
                  <a:txBody>
                    <a:bodyPr/>
                    <a:lstStyle/>
                    <a:p>
                      <a:pPr algn="ctr" fontAlgn="b"/>
                      <a:r>
                        <a:rPr lang="el-GR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2400" b="1" i="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76.772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2400" b="1" i="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75.726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2400" b="1" i="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15.190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167.688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9664337"/>
                  </a:ext>
                </a:extLst>
              </a:tr>
              <a:tr h="878498">
                <a:tc>
                  <a:txBody>
                    <a:bodyPr/>
                    <a:lstStyle/>
                    <a:p>
                      <a:pPr algn="ctr" fontAlgn="b"/>
                      <a:r>
                        <a:rPr lang="el-GR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82</a:t>
                      </a:r>
                      <a:r>
                        <a:rPr lang="en-US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  <a:r>
                        <a:rPr lang="el-GR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251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80</a:t>
                      </a:r>
                      <a:r>
                        <a:rPr lang="en-US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  <a:r>
                        <a:rPr lang="el-GR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804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  <a:r>
                        <a:rPr lang="en-US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  <a:r>
                        <a:rPr lang="el-GR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858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180</a:t>
                      </a:r>
                      <a:r>
                        <a:rPr lang="en-US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  <a:r>
                        <a:rPr lang="el-GR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913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19275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4699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12C2D02-595B-23B5-8579-3E177C64A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936104"/>
          </a:xfrm>
        </p:spPr>
        <p:txBody>
          <a:bodyPr/>
          <a:lstStyle/>
          <a:p>
            <a:pPr algn="ctr"/>
            <a:r>
              <a:rPr lang="el-GR" sz="6600" b="1" dirty="0">
                <a:solidFill>
                  <a:srgbClr val="002060"/>
                </a:solidFill>
              </a:rPr>
              <a:t>ΕΥΧΑΡΙΣΤΟΥΜΕ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Θέση περιεχομένου 13" descr="Diploma">
                <a:extLst>
                  <a:ext uri="{FF2B5EF4-FFF2-40B4-BE49-F238E27FC236}">
                    <a16:creationId xmlns:a16="http://schemas.microsoft.com/office/drawing/2014/main" id="{A34FB58E-59B2-51FB-4CF6-7C6B49C1DBA3}"/>
                  </a:ext>
                </a:extLst>
              </p:cNvPr>
              <p:cNvGraphicFramePr>
                <a:graphicFrameLocks noGrp="1"/>
              </p:cNvGraphicFramePr>
              <p:nvPr>
                <p:ph sz="quarter" idx="1"/>
                <p:extLst>
                  <p:ext uri="{D42A27DB-BD31-4B8C-83A1-F6EECF244321}">
                    <p14:modId xmlns:p14="http://schemas.microsoft.com/office/powerpoint/2010/main" val="3143017991"/>
                  </p:ext>
                </p:extLst>
              </p:nvPr>
            </p:nvGraphicFramePr>
            <p:xfrm>
              <a:off x="1691680" y="2841934"/>
              <a:ext cx="6048672" cy="245927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048672" cy="2459274"/>
                    </a:xfrm>
                    <a:prstGeom prst="rect">
                      <a:avLst/>
                    </a:prstGeom>
                  </am3d:spPr>
                  <am3d:camera>
                    <am3d:pos x="0" y="0" z="5110179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105228" d="1000000"/>
                    <am3d:preTrans dx="1192" dy="-6734768" dz="-25999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674367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Θέση περιεχομένου 13" descr="Diploma">
                <a:extLst>
                  <a:ext uri="{FF2B5EF4-FFF2-40B4-BE49-F238E27FC236}">
                    <a16:creationId xmlns:a16="http://schemas.microsoft.com/office/drawing/2014/main" id="{A34FB58E-59B2-51FB-4CF6-7C6B49C1DBA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91680" y="2841934"/>
                <a:ext cx="6048672" cy="245927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95652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4 - Τίτλος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 eaLnBrk="1" hangingPunct="1"/>
            <a:r>
              <a:rPr lang="el-GR" altLang="el-GR" b="1" dirty="0">
                <a:solidFill>
                  <a:srgbClr val="002060"/>
                </a:solidFill>
              </a:rPr>
              <a:t>2020-2023</a:t>
            </a:r>
            <a:endParaRPr lang="en-US" altLang="el-GR" b="1" dirty="0">
              <a:solidFill>
                <a:srgbClr val="002060"/>
              </a:solidFill>
            </a:endParaRPr>
          </a:p>
        </p:txBody>
      </p:sp>
      <p:sp>
        <p:nvSpPr>
          <p:cNvPr id="6" name="5 - Υπότιτλος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l-GR" sz="3600" b="1" dirty="0">
                <a:solidFill>
                  <a:schemeClr val="accent2">
                    <a:lumMod val="75000"/>
                  </a:schemeClr>
                </a:solidFill>
              </a:rPr>
              <a:t>ΚΥΡΙΑ ΕΡΓΑ</a:t>
            </a:r>
            <a:endParaRPr lang="en-US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268" name="6 - Εικόνα" descr="Kits Guntu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476250"/>
            <a:ext cx="8210550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>
            <a:spLocks noChangeArrowheads="1"/>
          </p:cNvSpPr>
          <p:nvPr/>
        </p:nvSpPr>
        <p:spPr bwMode="auto">
          <a:xfrm>
            <a:off x="179388" y="1589088"/>
            <a:ext cx="8678862" cy="12938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el-GR" b="1" dirty="0">
                <a:latin typeface="Calibri" pitchFamily="34" charset="0"/>
              </a:rPr>
              <a:t>«ΕΠ ΚΡΗΤΗ 2014-2020»  2034/ 18-05-2020 Πρόσκληση ΟΠΣ 4326 </a:t>
            </a:r>
          </a:p>
          <a:p>
            <a:pPr algn="ctr" eaLnBrk="1" hangingPunct="1">
              <a:defRPr/>
            </a:pPr>
            <a:r>
              <a:rPr lang="el-GR" b="1" dirty="0">
                <a:latin typeface="Calibri" pitchFamily="34" charset="0"/>
              </a:rPr>
              <a:t>ΕΤΠΑ_50 - «Υποδομές Αναβάθμισης Υπηρεσιών Υγείας στην Περιφέρεια Κρήτης» </a:t>
            </a:r>
          </a:p>
          <a:p>
            <a:pPr algn="ctr" eaLnBrk="1" hangingPunct="1">
              <a:defRPr/>
            </a:pPr>
            <a:r>
              <a:rPr lang="el-GR" b="1" dirty="0">
                <a:latin typeface="Calibri" pitchFamily="34" charset="0"/>
              </a:rPr>
              <a:t>(ΑΔΑ ΩΚΛ77ΛΚ-ΞΒΠ) </a:t>
            </a:r>
          </a:p>
          <a:p>
            <a:pPr algn="ctr" eaLnBrk="1" hangingPunct="1">
              <a:defRPr/>
            </a:pPr>
            <a:r>
              <a:rPr lang="el-GR" sz="2400" b="1" cap="all" dirty="0">
                <a:solidFill>
                  <a:srgbClr val="002060"/>
                </a:solidFill>
                <a:latin typeface="Calibri" pitchFamily="34" charset="0"/>
              </a:rPr>
              <a:t>ΣυνολικΟΣ προϋπολογιςμΟΣ 2.319.400,00€.</a:t>
            </a:r>
            <a:endParaRPr lang="el-GR" sz="2400" b="1" cap="all" dirty="0">
              <a:solidFill>
                <a:srgbClr val="002060"/>
              </a:solidFill>
            </a:endParaRPr>
          </a:p>
        </p:txBody>
      </p:sp>
      <p:sp>
        <p:nvSpPr>
          <p:cNvPr id="11" name="10 - Ορθογώνιο"/>
          <p:cNvSpPr/>
          <p:nvPr/>
        </p:nvSpPr>
        <p:spPr>
          <a:xfrm>
            <a:off x="214313" y="357188"/>
            <a:ext cx="8643937" cy="1016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l-GR" sz="2000" b="1" dirty="0">
                <a:solidFill>
                  <a:srgbClr val="002060"/>
                </a:solidFill>
                <a:latin typeface="Calibri" pitchFamily="34" charset="0"/>
              </a:rPr>
              <a:t>ΠΡΑΞΗ «ΠΡΟΜΗΘΕΙΑ ΙΑΤΡΟΤΕΧΝΟΛΟΓΙΚΟΥ ΕΞΟΠΛΙΣΜΟΥ ΣΤΑ ΠΛΑΙΣΙΑ ΑΝΑΒΑΘΜΙΣΗΣ ΤΩΝ ΥΠΗΡΕΣΙΩΝ ΥΓΕΙΑΣ ΣΤΟ ΓΕΝΙΚΟ ΝΟΣΟΚΟΜΕΙΟ ΧΑΝΙΩΝ «Ο ΑΓΙΟΣ ΓΕΩΡΓΙΟΣ»»</a:t>
            </a:r>
            <a:r>
              <a:rPr lang="el-GR" sz="2000" dirty="0"/>
              <a:t> </a:t>
            </a:r>
            <a:r>
              <a:rPr lang="el-GR" sz="2000" b="1" dirty="0">
                <a:latin typeface="+mn-lt"/>
              </a:rPr>
              <a:t>- MIS 5075964</a:t>
            </a:r>
            <a:endParaRPr lang="el-GR" sz="2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2" name="11 - Έλλειψη"/>
          <p:cNvSpPr/>
          <p:nvPr/>
        </p:nvSpPr>
        <p:spPr>
          <a:xfrm>
            <a:off x="7786687" y="3084512"/>
            <a:ext cx="1143000" cy="1428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0" b="1" dirty="0">
                <a:solidFill>
                  <a:srgbClr val="FFFF00"/>
                </a:solidFill>
              </a:rPr>
              <a:t>5</a:t>
            </a:r>
            <a:r>
              <a:rPr lang="el-GR" sz="4000" b="1" baseline="30000" dirty="0">
                <a:solidFill>
                  <a:srgbClr val="FFFF00"/>
                </a:solidFill>
              </a:rPr>
              <a:t>Ο</a:t>
            </a:r>
            <a:r>
              <a:rPr lang="el-GR" dirty="0"/>
              <a:t> </a:t>
            </a:r>
          </a:p>
        </p:txBody>
      </p:sp>
      <p:sp>
        <p:nvSpPr>
          <p:cNvPr id="25605" name="12 - TextBox"/>
          <p:cNvSpPr txBox="1">
            <a:spLocks noChangeArrowheads="1"/>
          </p:cNvSpPr>
          <p:nvPr/>
        </p:nvSpPr>
        <p:spPr bwMode="auto">
          <a:xfrm>
            <a:off x="214313" y="3214688"/>
            <a:ext cx="4857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l-GR" altLang="el-GR" sz="2000" b="1" dirty="0">
                <a:solidFill>
                  <a:srgbClr val="002060"/>
                </a:solidFill>
                <a:latin typeface="Calibri" pitchFamily="34" charset="0"/>
              </a:rPr>
              <a:t>γ </a:t>
            </a:r>
            <a:r>
              <a:rPr lang="en-US" altLang="el-GR" sz="2000" b="1" dirty="0">
                <a:solidFill>
                  <a:srgbClr val="002060"/>
                </a:solidFill>
                <a:latin typeface="Calibri" pitchFamily="34" charset="0"/>
              </a:rPr>
              <a:t>CAMERA </a:t>
            </a:r>
            <a:r>
              <a:rPr lang="el-GR" altLang="el-GR" sz="2000" b="1" dirty="0">
                <a:solidFill>
                  <a:srgbClr val="002060"/>
                </a:solidFill>
                <a:latin typeface="Calibri" pitchFamily="34" charset="0"/>
              </a:rPr>
              <a:t>2 ΚΕΦΑΛΩΝ </a:t>
            </a:r>
            <a:r>
              <a:rPr lang="en-US" altLang="el-GR" sz="2000" b="1" dirty="0">
                <a:solidFill>
                  <a:srgbClr val="002060"/>
                </a:solidFill>
                <a:latin typeface="Calibri" pitchFamily="34" charset="0"/>
              </a:rPr>
              <a:t>SPECT/CT</a:t>
            </a:r>
            <a:r>
              <a:rPr lang="el-GR" altLang="el-GR" sz="2000" b="1" dirty="0">
                <a:solidFill>
                  <a:srgbClr val="002060"/>
                </a:solidFill>
                <a:latin typeface="Calibri" pitchFamily="34" charset="0"/>
              </a:rPr>
              <a:t>…600.000€</a:t>
            </a:r>
          </a:p>
        </p:txBody>
      </p:sp>
      <p:sp>
        <p:nvSpPr>
          <p:cNvPr id="14" name="13 - TextBox"/>
          <p:cNvSpPr txBox="1"/>
          <p:nvPr/>
        </p:nvSpPr>
        <p:spPr>
          <a:xfrm>
            <a:off x="-71438" y="3929063"/>
            <a:ext cx="4929188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l-GR" sz="2000" b="1" dirty="0">
                <a:solidFill>
                  <a:srgbClr val="002060"/>
                </a:solidFill>
                <a:latin typeface="+mn-lt"/>
              </a:rPr>
              <a:t>Χειρουργικά τραπέζια (6)………660.000€</a:t>
            </a:r>
          </a:p>
        </p:txBody>
      </p:sp>
      <p:sp>
        <p:nvSpPr>
          <p:cNvPr id="25607" name="14 - TextBox"/>
          <p:cNvSpPr txBox="1">
            <a:spLocks noChangeArrowheads="1"/>
          </p:cNvSpPr>
          <p:nvPr/>
        </p:nvSpPr>
        <p:spPr bwMode="auto">
          <a:xfrm>
            <a:off x="142875" y="4714875"/>
            <a:ext cx="6357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l-GR" altLang="el-GR" sz="2000" b="1">
                <a:solidFill>
                  <a:srgbClr val="002060"/>
                </a:solidFill>
                <a:latin typeface="Calibri" pitchFamily="34" charset="0"/>
              </a:rPr>
              <a:t>Ψηφιακά φορητά ακτινολογικά επί κλίνης (2) …160.000€</a:t>
            </a:r>
          </a:p>
        </p:txBody>
      </p:sp>
      <p:sp>
        <p:nvSpPr>
          <p:cNvPr id="16" name="15 - TextBox"/>
          <p:cNvSpPr txBox="1"/>
          <p:nvPr/>
        </p:nvSpPr>
        <p:spPr>
          <a:xfrm>
            <a:off x="179388" y="5072063"/>
            <a:ext cx="83216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l-GR" sz="2000" b="1" dirty="0">
                <a:solidFill>
                  <a:srgbClr val="002060"/>
                </a:solidFill>
                <a:latin typeface="+mn-lt"/>
              </a:rPr>
              <a:t>Ψηφιακός Ορθοπαντομογράφος /κεφαλομετρικό κλίνης…160.000€</a:t>
            </a:r>
          </a:p>
        </p:txBody>
      </p:sp>
      <p:sp>
        <p:nvSpPr>
          <p:cNvPr id="25609" name="17 - TextBox"/>
          <p:cNvSpPr txBox="1">
            <a:spLocks noChangeArrowheads="1"/>
          </p:cNvSpPr>
          <p:nvPr/>
        </p:nvSpPr>
        <p:spPr bwMode="auto">
          <a:xfrm>
            <a:off x="214313" y="3571875"/>
            <a:ext cx="46434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l-GR" sz="2000" b="1">
                <a:solidFill>
                  <a:srgbClr val="002060"/>
                </a:solidFill>
                <a:latin typeface="Calibri" pitchFamily="34" charset="0"/>
              </a:rPr>
              <a:t>DEXA </a:t>
            </a:r>
            <a:r>
              <a:rPr lang="el-GR" altLang="el-GR" sz="2000" b="1">
                <a:solidFill>
                  <a:srgbClr val="002060"/>
                </a:solidFill>
                <a:latin typeface="Calibri" pitchFamily="34" charset="0"/>
              </a:rPr>
              <a:t>Διπλής Φωτ. Απεικόνισης …50.000€</a:t>
            </a:r>
          </a:p>
        </p:txBody>
      </p:sp>
      <p:sp>
        <p:nvSpPr>
          <p:cNvPr id="25610" name="18 - TextBox"/>
          <p:cNvSpPr txBox="1">
            <a:spLocks noChangeArrowheads="1"/>
          </p:cNvSpPr>
          <p:nvPr/>
        </p:nvSpPr>
        <p:spPr bwMode="auto">
          <a:xfrm>
            <a:off x="-180975" y="4357688"/>
            <a:ext cx="46101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l-GR" sz="2000" b="1">
                <a:solidFill>
                  <a:srgbClr val="002060"/>
                </a:solidFill>
                <a:latin typeface="Calibri" pitchFamily="34" charset="0"/>
              </a:rPr>
              <a:t>C-Arm </a:t>
            </a:r>
            <a:r>
              <a:rPr lang="el-GR" altLang="el-GR" sz="2000" b="1">
                <a:solidFill>
                  <a:srgbClr val="002060"/>
                </a:solidFill>
                <a:latin typeface="Calibri" pitchFamily="34" charset="0"/>
              </a:rPr>
              <a:t>Χειρουργείου………100.000€</a:t>
            </a:r>
          </a:p>
        </p:txBody>
      </p:sp>
      <p:sp>
        <p:nvSpPr>
          <p:cNvPr id="22" name="21 - TextBox"/>
          <p:cNvSpPr txBox="1"/>
          <p:nvPr/>
        </p:nvSpPr>
        <p:spPr>
          <a:xfrm>
            <a:off x="0" y="2928938"/>
            <a:ext cx="4357688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l-GR" sz="2000" b="1" dirty="0">
                <a:solidFill>
                  <a:srgbClr val="002060"/>
                </a:solidFill>
                <a:latin typeface="+mn-lt"/>
              </a:rPr>
              <a:t>Ενδοσκοπικό πύργο ΩΡΛ…105.000€</a:t>
            </a:r>
          </a:p>
        </p:txBody>
      </p:sp>
      <p:sp>
        <p:nvSpPr>
          <p:cNvPr id="23" name="22 - TextBox"/>
          <p:cNvSpPr txBox="1"/>
          <p:nvPr/>
        </p:nvSpPr>
        <p:spPr>
          <a:xfrm>
            <a:off x="-468313" y="5786438"/>
            <a:ext cx="61833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l-GR" sz="2000" b="1" dirty="0">
                <a:solidFill>
                  <a:srgbClr val="002060"/>
                </a:solidFill>
                <a:latin typeface="+mn-lt"/>
              </a:rPr>
              <a:t>Αναισθησιολογικοί Σταθμοί (3)………37.200€</a:t>
            </a:r>
          </a:p>
        </p:txBody>
      </p:sp>
      <p:sp>
        <p:nvSpPr>
          <p:cNvPr id="25613" name="23 - TextBox"/>
          <p:cNvSpPr txBox="1">
            <a:spLocks noChangeArrowheads="1"/>
          </p:cNvSpPr>
          <p:nvPr/>
        </p:nvSpPr>
        <p:spPr bwMode="auto">
          <a:xfrm>
            <a:off x="-468313" y="6072188"/>
            <a:ext cx="6540501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l-GR" altLang="el-GR" sz="2000" b="1">
                <a:solidFill>
                  <a:srgbClr val="002060"/>
                </a:solidFill>
                <a:latin typeface="Calibri" pitchFamily="34" charset="0"/>
              </a:rPr>
              <a:t>Μηχανήματα Αιμοκάθαρσης (10)………140.000€</a:t>
            </a:r>
          </a:p>
        </p:txBody>
      </p:sp>
      <p:sp>
        <p:nvSpPr>
          <p:cNvPr id="25" name="24 - TextBox"/>
          <p:cNvSpPr txBox="1"/>
          <p:nvPr/>
        </p:nvSpPr>
        <p:spPr>
          <a:xfrm>
            <a:off x="214313" y="5429250"/>
            <a:ext cx="492918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l-GR" sz="2000" b="1" dirty="0">
                <a:solidFill>
                  <a:srgbClr val="002060"/>
                </a:solidFill>
                <a:latin typeface="+mn-lt"/>
              </a:rPr>
              <a:t>Οπτική Τομογραφία </a:t>
            </a:r>
            <a:r>
              <a:rPr lang="en-US" sz="2000" b="1" dirty="0">
                <a:solidFill>
                  <a:srgbClr val="002060"/>
                </a:solidFill>
                <a:latin typeface="+mn-lt"/>
              </a:rPr>
              <a:t>OCT</a:t>
            </a:r>
            <a:r>
              <a:rPr lang="el-GR" sz="2000" b="1" dirty="0">
                <a:solidFill>
                  <a:srgbClr val="002060"/>
                </a:solidFill>
                <a:latin typeface="+mn-lt"/>
              </a:rPr>
              <a:t>………80.000€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1 - Τίτλος"/>
          <p:cNvSpPr>
            <a:spLocks noGrp="1"/>
          </p:cNvSpPr>
          <p:nvPr>
            <p:ph type="title"/>
          </p:nvPr>
        </p:nvSpPr>
        <p:spPr>
          <a:xfrm>
            <a:off x="357188" y="214313"/>
            <a:ext cx="8572500" cy="928687"/>
          </a:xfrm>
          <a:ln>
            <a:solidFill>
              <a:srgbClr val="0070C0"/>
            </a:solidFill>
          </a:ln>
        </p:spPr>
        <p:txBody>
          <a:bodyPr/>
          <a:lstStyle/>
          <a:p>
            <a:pPr algn="ctr" eaLnBrk="1" hangingPunct="1">
              <a:defRPr/>
            </a:pPr>
            <a:r>
              <a:rPr lang="el-GR" sz="2800" b="1" dirty="0">
                <a:solidFill>
                  <a:srgbClr val="002060"/>
                </a:solidFill>
                <a:latin typeface="+mn-lt"/>
              </a:rPr>
              <a:t>Πράξη «Προμήθεια και εγκατάσταση μικτού συστήματος Ψηφιακής Καρδιοαγγειογραφίας»</a:t>
            </a:r>
            <a:endParaRPr lang="en-US" sz="2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5652120" y="2841625"/>
            <a:ext cx="3206130" cy="73818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400" b="1" dirty="0"/>
              <a:t>Ενταγμένη ΟΠΣ 5052145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400" b="1" dirty="0"/>
              <a:t>ΕΠ «Κρήτη 2014-2020»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400" b="1" dirty="0"/>
              <a:t>Προϋπολογισμός 1.060.800,00€</a:t>
            </a:r>
            <a:endParaRPr lang="en-US" sz="1400" b="1" dirty="0"/>
          </a:p>
        </p:txBody>
      </p:sp>
      <p:sp>
        <p:nvSpPr>
          <p:cNvPr id="12" name="11 - Έλλειψη"/>
          <p:cNvSpPr/>
          <p:nvPr/>
        </p:nvSpPr>
        <p:spPr>
          <a:xfrm>
            <a:off x="7596336" y="1277937"/>
            <a:ext cx="1143000" cy="1428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0" b="1" dirty="0">
                <a:solidFill>
                  <a:srgbClr val="FFFF00"/>
                </a:solidFill>
              </a:rPr>
              <a:t>4</a:t>
            </a:r>
            <a:r>
              <a:rPr lang="el-GR" sz="4000" b="1" baseline="30000" dirty="0">
                <a:solidFill>
                  <a:srgbClr val="FFFF00"/>
                </a:solidFill>
              </a:rPr>
              <a:t>Ο</a:t>
            </a:r>
            <a:r>
              <a:rPr lang="el-GR" dirty="0"/>
              <a:t> </a:t>
            </a:r>
          </a:p>
        </p:txBody>
      </p:sp>
      <p:pic>
        <p:nvPicPr>
          <p:cNvPr id="24582" name="Εικόνα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1" y="1357313"/>
            <a:ext cx="5222353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01A1EAF0-CBF2-ADFA-13E4-12FC8C1FD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88" y="3789039"/>
            <a:ext cx="5078908" cy="285464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9A58EE1-1912-3F7A-7DB6-9AFBED4EC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728192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l-GR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Γ.Ν ΧΑΝΙΩΝ </a:t>
            </a:r>
            <a:b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l-GR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ΣΤΑΤΙΣΤΙΚΑ ΑΙΜΟΔΥΝΑΜΙΚΟΥ ΤΜΗΜΑΤΟΣ</a:t>
            </a:r>
            <a:b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l-GR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(ΣΤΟΝ ΝΕΟ ΨΗΦΙΑΚΟ ΚΑΡΔΙΟΑΓΓΕΙΟΓΡΑΦΟ)</a:t>
            </a:r>
            <a:br>
              <a:rPr lang="el-GR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l-GR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2023</a:t>
            </a:r>
            <a:br>
              <a:rPr lang="el-G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l-GR" sz="16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6B23947-6AFA-2755-DD10-601209045EB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484784"/>
            <a:ext cx="8229600" cy="3888432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l-GR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ΣΥΝΟΛΟ ΠΕΡΙΣΤΑΤΙΚΩΝ                                                         1327</a:t>
            </a:r>
            <a:endParaRPr lang="el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l-GR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ΤΟΠΟΘΕΤΗΣΕΙΣ ΒΗΜΑΤΟΔΟΤΩΝ                                             75 (ΑΠΟ ΑΠΡΙΛΙΟ 2023)</a:t>
            </a:r>
            <a:endParaRPr lang="el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l-GR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ΑΓΓΕΙΟΠΛΑΣΤΙΚΕΣ                                                                    401</a:t>
            </a:r>
            <a:endParaRPr lang="el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</a:pPr>
            <a:r>
              <a:rPr lang="el-GR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ΕΠΕΙΓΟΝΤΑ ΠΕΡΙΣΤΑΤΙΚΑ                                                        108</a:t>
            </a:r>
            <a:endParaRPr lang="el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ΠΛΕΟΝ ΟΙ ΠΑΡΑΚΑΤΩ ΣΗΜΑΝΤΙΚΕΣ ΕΠΕΜΒΑΣΕΙΣ</a:t>
            </a:r>
            <a:endParaRPr lang="el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l-GR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ΕΝΔΟΣΤΕΦΑΝΙΑΙΟΙ ΥΠΕΡΗΧΟΙ                                                           30</a:t>
            </a:r>
            <a:endParaRPr lang="el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l-GR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ΕΝΔΟΣΤΕΦΑΝΙΑΙΕΣ ΜΕΤΡΗΣΕΙΣ ΠΙΕΣΗΣ                                           38</a:t>
            </a:r>
            <a:endParaRPr lang="el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l-GR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ΕΝΔΟΣΤΕΦΑΝΙΑΙΕΣ  ΛΙΘΟΤΡΙΨΙΕΣ                                                    11</a:t>
            </a:r>
            <a:endParaRPr lang="el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</a:pPr>
            <a:r>
              <a:rPr lang="el-GR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ΕΜΦΥΤΕΥΣΙΜΟΙ ΗΛΕΚΤΡΟΚΑΡΔΙΟΓΡΑΦΙΚΟΙ ΚΑΤΑΓΡΑΦΕΙΣ         38 </a:t>
            </a:r>
            <a:endParaRPr lang="el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70085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FE7602A-BD7E-B4C7-89CC-D7C757887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3" y="152400"/>
            <a:ext cx="8928991" cy="1188368"/>
          </a:xfrm>
        </p:spPr>
        <p:txBody>
          <a:bodyPr/>
          <a:lstStyle/>
          <a:p>
            <a:pPr algn="ctr"/>
            <a:r>
              <a:rPr lang="el-GR" altLang="el-GR" b="1" dirty="0">
                <a:solidFill>
                  <a:srgbClr val="002060"/>
                </a:solidFill>
                <a:latin typeface="Calibri" pitchFamily="34" charset="0"/>
              </a:rPr>
              <a:t>Νέα </a:t>
            </a:r>
            <a:r>
              <a:rPr lang="el-GR" altLang="el-GR" sz="3200" b="1" dirty="0">
                <a:solidFill>
                  <a:srgbClr val="002060"/>
                </a:solidFill>
                <a:latin typeface="Calibri" pitchFamily="34" charset="0"/>
              </a:rPr>
              <a:t>γ - </a:t>
            </a:r>
            <a:r>
              <a:rPr lang="en-US" altLang="el-GR" sz="3200" b="1" dirty="0">
                <a:solidFill>
                  <a:srgbClr val="002060"/>
                </a:solidFill>
                <a:latin typeface="Calibri" pitchFamily="34" charset="0"/>
              </a:rPr>
              <a:t>CAMERA </a:t>
            </a:r>
            <a:r>
              <a:rPr lang="el-GR" altLang="el-GR" sz="3200" b="1" dirty="0">
                <a:solidFill>
                  <a:srgbClr val="002060"/>
                </a:solidFill>
                <a:latin typeface="Calibri" pitchFamily="34" charset="0"/>
              </a:rPr>
              <a:t>2 ΚΕΦΑΛΩΝ </a:t>
            </a:r>
            <a:r>
              <a:rPr lang="en-US" altLang="el-GR" sz="3200" b="1" dirty="0">
                <a:solidFill>
                  <a:srgbClr val="002060"/>
                </a:solidFill>
                <a:latin typeface="Calibri" pitchFamily="34" charset="0"/>
              </a:rPr>
              <a:t>SPECT/CT</a:t>
            </a:r>
            <a:r>
              <a:rPr lang="el-GR" altLang="el-GR" sz="3200" b="1" dirty="0">
                <a:solidFill>
                  <a:srgbClr val="002060"/>
                </a:solidFill>
                <a:latin typeface="Calibri" pitchFamily="34" charset="0"/>
              </a:rPr>
              <a:t>…600.000€</a:t>
            </a:r>
            <a:br>
              <a:rPr lang="el-GR" altLang="el-GR" sz="3200" b="1" dirty="0">
                <a:solidFill>
                  <a:srgbClr val="002060"/>
                </a:solidFill>
                <a:latin typeface="Calibri" pitchFamily="34" charset="0"/>
              </a:rPr>
            </a:br>
            <a:endParaRPr lang="el-GR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F19C8A8D-24C7-B10A-D74D-8BF3B7327BC2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07504" y="1175145"/>
            <a:ext cx="4320480" cy="3477991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14378037-5FEC-6E9E-0D7D-32F879CDC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166" y="2852936"/>
            <a:ext cx="4590329" cy="338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251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E87C4A8-4BB2-1713-AAB8-620169E00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47570"/>
          </a:xfrm>
        </p:spPr>
        <p:txBody>
          <a:bodyPr/>
          <a:lstStyle/>
          <a:p>
            <a:pPr algn="ctr"/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Γ.Ν ΧΑΝΙΩΝ </a:t>
            </a:r>
            <a:b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ΣΤΑΤΙΣΤΙΚΑ ΤΜΗΜΑΤΟΣ ΠΥΡΗΝΙΚΗΣ ΙΑΤΡΙΚΗΣ</a:t>
            </a:r>
            <a:b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(ΣΤΗ ΝΕΑ γ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CAMERA SPECT /CT</a:t>
            </a:r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2023</a:t>
            </a:r>
            <a:b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1FD6ADA-5EEA-B226-D8EE-B4CD8C52A5C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522168"/>
          </a:xfrm>
        </p:spPr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l-GR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Από την έναρξη χρήσης της νέας </a:t>
            </a:r>
            <a:r>
              <a:rPr lang="en-US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SPECT</a:t>
            </a:r>
            <a:r>
              <a:rPr lang="el-GR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/</a:t>
            </a:r>
            <a:r>
              <a:rPr lang="en-US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CT </a:t>
            </a:r>
            <a:r>
              <a:rPr lang="el-GR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γ-Κάμερας του Τμήματος Πυρηνικής Ιατρικής στις 07/06/2023, οι εξετάσεις που έχουν ήδη πραγματοποιηθεί είναι περί τις 820 και καλύπτουν το μεγαλύτερο μέρος των διαγνωστικών εξετάσεων τις ειδικότητας μας. Ενδεικτικά θα αναφέρω ότι έχουν διενεργηθεί:</a:t>
            </a:r>
            <a:endParaRPr lang="el-GR" sz="14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l-GR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Σπινθηρογραφήματα οστών </a:t>
            </a:r>
            <a:endParaRPr lang="el-GR" sz="1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buFont typeface="Wingdings" panose="05000000000000000000" pitchFamily="2" charset="2"/>
              <a:buChar char="q"/>
            </a:pPr>
            <a:r>
              <a:rPr lang="el-GR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Σπινθηρογραφήματα οστών τριών φάσεων και ολόσωμο</a:t>
            </a:r>
            <a:endParaRPr lang="el-GR" sz="1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buFont typeface="Wingdings" panose="05000000000000000000" pitchFamily="2" charset="2"/>
              <a:buChar char="q"/>
            </a:pPr>
            <a:r>
              <a:rPr lang="el-GR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Σπινθηρογραφήματα αιμάτωσης μυοκαρδίου </a:t>
            </a:r>
            <a:endParaRPr lang="el-GR" sz="1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buFont typeface="Wingdings" panose="05000000000000000000" pitchFamily="2" charset="2"/>
              <a:buChar char="q"/>
            </a:pPr>
            <a:r>
              <a:rPr lang="el-GR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Σπινθηρογραφήματα μυοκαρδίου για έλεγχο </a:t>
            </a:r>
            <a:r>
              <a:rPr lang="el-GR" sz="1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Αμυλοείδωσης</a:t>
            </a:r>
            <a:r>
              <a:rPr lang="el-GR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l-GR" sz="1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buFont typeface="Wingdings" panose="05000000000000000000" pitchFamily="2" charset="2"/>
              <a:buChar char="q"/>
            </a:pPr>
            <a:r>
              <a:rPr lang="el-GR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Σπινθηρογραφήματα παραθυρεοειδών αδένων</a:t>
            </a:r>
            <a:endParaRPr lang="el-GR" sz="1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buFont typeface="Wingdings" panose="05000000000000000000" pitchFamily="2" charset="2"/>
              <a:buChar char="q"/>
            </a:pPr>
            <a:r>
              <a:rPr lang="el-GR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Σπινθηρογραφήματα θυρεοειδούς με Tc-99m </a:t>
            </a:r>
            <a:r>
              <a:rPr lang="el-GR" sz="1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Pertechnetate</a:t>
            </a:r>
            <a:endParaRPr lang="el-GR" sz="1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buFont typeface="Wingdings" panose="05000000000000000000" pitchFamily="2" charset="2"/>
              <a:buChar char="q"/>
            </a:pPr>
            <a:r>
              <a:rPr lang="el-GR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Στατικά Σπινθηρογραφήματα νεφρών με Tc-99m DMSA</a:t>
            </a:r>
            <a:endParaRPr lang="el-GR" sz="1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buFont typeface="Wingdings" panose="05000000000000000000" pitchFamily="2" charset="2"/>
              <a:buChar char="q"/>
            </a:pPr>
            <a:r>
              <a:rPr lang="el-GR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Δυναμικά Σπινθηρογραφήματα νεφρών με Tc-99m DTPA ή MAG-3</a:t>
            </a:r>
            <a:endParaRPr lang="el-GR" sz="1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buFont typeface="Wingdings" panose="05000000000000000000" pitchFamily="2" charset="2"/>
              <a:buChar char="q"/>
            </a:pPr>
            <a:r>
              <a:rPr lang="el-GR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Σπινθηρογραφήματα μελέτης Βασικών Γαγγλίων Εγκεφάλου με I-123 (</a:t>
            </a:r>
            <a:r>
              <a:rPr lang="el-GR" sz="1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DaTscan</a:t>
            </a:r>
            <a:r>
              <a:rPr lang="el-GR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  <a:endParaRPr lang="el-GR" sz="1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buFont typeface="Wingdings" panose="05000000000000000000" pitchFamily="2" charset="2"/>
              <a:buChar char="q"/>
            </a:pPr>
            <a:r>
              <a:rPr lang="el-GR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Σπινθηρογραφήματα αιμάτωσης πνευμόνων </a:t>
            </a:r>
            <a:endParaRPr lang="el-GR" sz="1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l">
              <a:buFont typeface="Wingdings" panose="05000000000000000000" pitchFamily="2" charset="2"/>
              <a:buChar char="q"/>
            </a:pPr>
            <a:r>
              <a:rPr lang="el-GR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Σπινθηρογραφήματα για ανεύρεση φρουρού λεμφαδένα σε κακοήθεια μαστού και Μελάνωμα</a:t>
            </a:r>
            <a:r>
              <a:rPr lang="el-GR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με λήψη δεδομένων στην γ-Camera και επιπλέον με </a:t>
            </a:r>
            <a:r>
              <a:rPr lang="el-GR" sz="1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διεγχειρητικό</a:t>
            </a:r>
            <a:r>
              <a:rPr lang="el-GR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ανιχνευτή γ-ακτινοβολίας (γ-</a:t>
            </a:r>
            <a:r>
              <a:rPr lang="el-GR" sz="1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probe</a:t>
            </a:r>
            <a:r>
              <a:rPr lang="el-GR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l-GR" sz="1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Ραδιοκατευθυνόμενη</a:t>
            </a:r>
            <a:r>
              <a:rPr lang="el-GR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χειρουργική)</a:t>
            </a:r>
            <a:endParaRPr lang="el-GR" sz="1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buFont typeface="Wingdings" panose="05000000000000000000" pitchFamily="2" charset="2"/>
              <a:buChar char="q"/>
            </a:pPr>
            <a:r>
              <a:rPr lang="el-GR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Σπινθηρογραφήματα με </a:t>
            </a:r>
            <a:r>
              <a:rPr lang="el-GR" sz="1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Οκτρεοτίδιο</a:t>
            </a:r>
            <a:r>
              <a:rPr lang="el-GR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en-US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</a:t>
            </a:r>
            <a:r>
              <a:rPr lang="el-GR" sz="1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ctreotide</a:t>
            </a:r>
            <a:r>
              <a:rPr lang="el-GR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  <a:endParaRPr lang="el-GR" sz="1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buFont typeface="Wingdings" panose="05000000000000000000" pitchFamily="2" charset="2"/>
              <a:buChar char="q"/>
            </a:pPr>
            <a:r>
              <a:rPr lang="el-GR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Ολόσωμα Σπινθηρογραφήματα με Ιώδιο (Ι-131) κ.α.</a:t>
            </a:r>
            <a:endParaRPr lang="el-GR" sz="1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6375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defRPr/>
            </a:pPr>
            <a:r>
              <a:rPr lang="el-GR" b="1" dirty="0"/>
              <a:t>ΕΠΑ 2021 – 2025 Περιφέρεια Κρήτης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solidFill>
            <a:srgbClr val="00B0F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l-GR" sz="2400" dirty="0"/>
              <a:t>«ΠΡΟΜΗΘΕΙΑ ΑΠΕΙΚΟΝΙΣΤΙΚΟΥ ΣΥΣΤΗΜΑΤΟΣ ΚΑΘΟΔΗΓΟΥΜΕΝΗΣ ΧΕΙΡΟΥΡΓΙΚΗΣ (NAVIGATOR SYSTEM), ΡΙΝΟΣ, ΚΕΦΑΛΗΣ ΚΑΙ ΤΡΑΧΗΛΟΥ ΣΤΟ ΓΕΝΙΚΟ ΝΟΣΟΚΟΜΕΙΟ ΧΑΝΙΩΝ "Ο ΑΓΙΟΣ ΓΕΩΡΓΙΟΣ¨» </a:t>
            </a:r>
          </a:p>
          <a:p>
            <a:pPr>
              <a:defRPr/>
            </a:pPr>
            <a:r>
              <a:rPr lang="el-GR" sz="2400" dirty="0"/>
              <a:t>για τις ανάγκες Του ΩΡΛ  Τμήματος</a:t>
            </a:r>
          </a:p>
          <a:p>
            <a:pPr>
              <a:defRPr/>
            </a:pPr>
            <a:r>
              <a:rPr lang="el-GR" sz="2800" dirty="0"/>
              <a:t>Εκτιμώμενη Δαπάνη 148.000,00</a:t>
            </a:r>
          </a:p>
        </p:txBody>
      </p:sp>
      <p:pic>
        <p:nvPicPr>
          <p:cNvPr id="348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2120" y="2348880"/>
            <a:ext cx="2900189" cy="3672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Ορθογώνιο 3"/>
          <p:cNvSpPr/>
          <p:nvPr/>
        </p:nvSpPr>
        <p:spPr>
          <a:xfrm>
            <a:off x="7524750" y="5229225"/>
            <a:ext cx="360363" cy="144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6" name="11 - Έλλειψη">
            <a:extLst>
              <a:ext uri="{FF2B5EF4-FFF2-40B4-BE49-F238E27FC236}">
                <a16:creationId xmlns:a16="http://schemas.microsoft.com/office/drawing/2014/main" id="{85A8BEB8-FC3E-E3B0-634C-88A694077814}"/>
              </a:ext>
            </a:extLst>
          </p:cNvPr>
          <p:cNvSpPr/>
          <p:nvPr/>
        </p:nvSpPr>
        <p:spPr>
          <a:xfrm>
            <a:off x="395536" y="548680"/>
            <a:ext cx="1008112" cy="5040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0" b="1" dirty="0">
                <a:solidFill>
                  <a:srgbClr val="FFFF00"/>
                </a:solidFill>
              </a:rPr>
              <a:t>8</a:t>
            </a:r>
            <a:r>
              <a:rPr lang="el-GR" sz="4000" b="1" baseline="30000" dirty="0">
                <a:solidFill>
                  <a:srgbClr val="FFFF00"/>
                </a:solidFill>
              </a:rPr>
              <a:t>Ο</a:t>
            </a:r>
            <a:r>
              <a:rPr lang="el-GR" dirty="0"/>
              <a:t>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FF63EE2-127F-08D4-EE0A-4525705DF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6673"/>
            <a:ext cx="8229600" cy="288032"/>
          </a:xfrm>
        </p:spPr>
        <p:txBody>
          <a:bodyPr/>
          <a:lstStyle/>
          <a:p>
            <a:pPr algn="ctr"/>
            <a:r>
              <a:rPr lang="el-GR" sz="1500" b="1" dirty="0">
                <a:solidFill>
                  <a:srgbClr val="002060"/>
                </a:solidFill>
              </a:rPr>
              <a:t>Τα πρώτα  30 Νοσοκομεία της Ελλάδας – Συνολικός Αριθμός Εξετασθέντων</a:t>
            </a:r>
          </a:p>
        </p:txBody>
      </p:sp>
      <p:graphicFrame>
        <p:nvGraphicFramePr>
          <p:cNvPr id="4" name="Θέση περιεχομένου 3">
            <a:extLst>
              <a:ext uri="{FF2B5EF4-FFF2-40B4-BE49-F238E27FC236}">
                <a16:creationId xmlns:a16="http://schemas.microsoft.com/office/drawing/2014/main" id="{7151F144-967E-D0C0-08C2-87BF4822ADDA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363855706"/>
              </p:ext>
            </p:extLst>
          </p:nvPr>
        </p:nvGraphicFramePr>
        <p:xfrm>
          <a:off x="114300" y="764704"/>
          <a:ext cx="8922545" cy="5472608"/>
        </p:xfrm>
        <a:graphic>
          <a:graphicData uri="http://schemas.openxmlformats.org/drawingml/2006/table">
            <a:tbl>
              <a:tblPr/>
              <a:tblGrid>
                <a:gridCol w="424577">
                  <a:extLst>
                    <a:ext uri="{9D8B030D-6E8A-4147-A177-3AD203B41FA5}">
                      <a16:colId xmlns:a16="http://schemas.microsoft.com/office/drawing/2014/main" val="1670368349"/>
                    </a:ext>
                  </a:extLst>
                </a:gridCol>
                <a:gridCol w="3386965">
                  <a:extLst>
                    <a:ext uri="{9D8B030D-6E8A-4147-A177-3AD203B41FA5}">
                      <a16:colId xmlns:a16="http://schemas.microsoft.com/office/drawing/2014/main" val="1432855795"/>
                    </a:ext>
                  </a:extLst>
                </a:gridCol>
                <a:gridCol w="1157936">
                  <a:extLst>
                    <a:ext uri="{9D8B030D-6E8A-4147-A177-3AD203B41FA5}">
                      <a16:colId xmlns:a16="http://schemas.microsoft.com/office/drawing/2014/main" val="30821602"/>
                    </a:ext>
                  </a:extLst>
                </a:gridCol>
                <a:gridCol w="1119339">
                  <a:extLst>
                    <a:ext uri="{9D8B030D-6E8A-4147-A177-3AD203B41FA5}">
                      <a16:colId xmlns:a16="http://schemas.microsoft.com/office/drawing/2014/main" val="396847414"/>
                    </a:ext>
                  </a:extLst>
                </a:gridCol>
                <a:gridCol w="1646843">
                  <a:extLst>
                    <a:ext uri="{9D8B030D-6E8A-4147-A177-3AD203B41FA5}">
                      <a16:colId xmlns:a16="http://schemas.microsoft.com/office/drawing/2014/main" val="2358767183"/>
                    </a:ext>
                  </a:extLst>
                </a:gridCol>
                <a:gridCol w="1186885">
                  <a:extLst>
                    <a:ext uri="{9D8B030D-6E8A-4147-A177-3AD203B41FA5}">
                      <a16:colId xmlns:a16="http://schemas.microsoft.com/office/drawing/2014/main" val="3518815110"/>
                    </a:ext>
                  </a:extLst>
                </a:gridCol>
              </a:tblGrid>
              <a:tr h="267889">
                <a:tc>
                  <a:txBody>
                    <a:bodyPr/>
                    <a:lstStyle/>
                    <a:p>
                      <a:pPr algn="l" fontAlgn="b"/>
                      <a:endParaRPr lang="el-G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34" marR="6434" marT="643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l-G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ΕΞΩΤΕΡΙΚΟΙ ΑΣΘΕΝΕΙΣ 2022_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BI-Forms</a:t>
                      </a:r>
                    </a:p>
                  </a:txBody>
                  <a:tcPr marL="6434" marR="6434" marT="64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159258"/>
                  </a:ext>
                </a:extLst>
              </a:tr>
              <a:tr h="459239">
                <a:tc>
                  <a:txBody>
                    <a:bodyPr/>
                    <a:lstStyle/>
                    <a:p>
                      <a:pPr algn="l" fontAlgn="b"/>
                      <a:endParaRPr lang="el-G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34" marR="6434" marT="643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ΥΠΕ/ΝΟΣΟΚΟΜΕΙΟ</a:t>
                      </a:r>
                    </a:p>
                  </a:txBody>
                  <a:tcPr marL="6434" marR="6434" marT="64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ΕΞΕΤΑΣΘΕΝΤΕΣ ΣΤΑ ΤΕΙ</a:t>
                      </a:r>
                    </a:p>
                  </a:txBody>
                  <a:tcPr marL="6434" marR="6434" marT="64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ΕΞΕΤΑΣΘΕΝΤΕΣ ΣΤΑ ΤΕΠ</a:t>
                      </a:r>
                    </a:p>
                  </a:txBody>
                  <a:tcPr marL="6434" marR="6434" marT="64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ΕΞΕΤΑΣΘΕΝΤΕΣ ΣΤΗΝ ΟΛΟΗΜΕΡΗ (ΠΡΩΗΝ ΑΠΟΓΕΥΜΑΤΙΝΑ ΙΑΤΡΕΙΑ)</a:t>
                      </a:r>
                    </a:p>
                  </a:txBody>
                  <a:tcPr marL="6434" marR="6434" marT="64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ΣΥΝΟΛΙΚΟΣ ΑΡΙΘΜΟΣ ΕΞΕΤΑΣΘΕΝΤΩΝ</a:t>
                      </a:r>
                    </a:p>
                  </a:txBody>
                  <a:tcPr marL="6434" marR="6434" marT="64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853419"/>
                  </a:ext>
                </a:extLst>
              </a:tr>
              <a:tr h="153080">
                <a:tc>
                  <a:txBody>
                    <a:bodyPr/>
                    <a:lstStyle/>
                    <a:p>
                      <a:pPr algn="l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ΥΠΕ7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485.667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363.776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82.731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932.174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9133065"/>
                  </a:ext>
                </a:extLst>
              </a:tr>
              <a:tr h="153080">
                <a:tc>
                  <a:txBody>
                    <a:bodyPr/>
                    <a:lstStyle/>
                    <a:p>
                      <a:pPr algn="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ΠΑΝΕΠΙΣΤΗΜΙΑΚΟ Γ.Ν. ΗΡΑΚΛΕΙΟΥ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138.375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82.943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30.645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251.963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9529675"/>
                  </a:ext>
                </a:extLst>
              </a:tr>
              <a:tr h="153080">
                <a:tc>
                  <a:txBody>
                    <a:bodyPr/>
                    <a:lstStyle/>
                    <a:p>
                      <a:pPr algn="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Γ.Ν. "ΠΑΠΑΓΕΩΡΓΙΟΥ"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138.556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84.420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19.360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242.336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6774048"/>
                  </a:ext>
                </a:extLst>
              </a:tr>
              <a:tr h="153080">
                <a:tc>
                  <a:txBody>
                    <a:bodyPr/>
                    <a:lstStyle/>
                    <a:p>
                      <a:pPr algn="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ΠΑΝΕΠΙΣΤΗΜΙΑΚΟ Γ.Ν. "ΑΤΤΙΚΟΝ"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130.746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77.333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20.866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228.945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4727013"/>
                  </a:ext>
                </a:extLst>
              </a:tr>
              <a:tr h="153080">
                <a:tc>
                  <a:txBody>
                    <a:bodyPr/>
                    <a:lstStyle/>
                    <a:p>
                      <a:pPr algn="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ΠΑΝΕΠΙΣΤΗΜΙΑΚΟ Γ.Ν. ΛΑΡΙΣΑΣ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108.261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87.965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28.923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225.149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204354"/>
                  </a:ext>
                </a:extLst>
              </a:tr>
              <a:tr h="153080">
                <a:tc>
                  <a:txBody>
                    <a:bodyPr/>
                    <a:lstStyle/>
                    <a:p>
                      <a:pPr algn="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Γ.Ν. ΘΕΣ/ΚΗΣ "ΙΠΠΟΚΡΑΤΕΙΟ"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112.888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100.908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8.474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222.270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9976631"/>
                  </a:ext>
                </a:extLst>
              </a:tr>
              <a:tr h="153080">
                <a:tc>
                  <a:txBody>
                    <a:bodyPr/>
                    <a:lstStyle/>
                    <a:p>
                      <a:pPr algn="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Γ.Ν.Α. "Γ. ΓΕΝΝΗΜΑΤΑΣ"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120.885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85.085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15.227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221.197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1719489"/>
                  </a:ext>
                </a:extLst>
              </a:tr>
              <a:tr h="153080">
                <a:tc>
                  <a:txBody>
                    <a:bodyPr/>
                    <a:lstStyle/>
                    <a:p>
                      <a:pPr algn="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Γ.Ν. ΗΡΑΚΛΕΙΟΥ "ΒΕΝΙΖΕΛΕΙΟ - ΠΑΝΑΝΕΙΟ"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122.785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84.426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11.348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218.559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3218510"/>
                  </a:ext>
                </a:extLst>
              </a:tr>
              <a:tr h="153080">
                <a:tc>
                  <a:txBody>
                    <a:bodyPr/>
                    <a:lstStyle/>
                    <a:p>
                      <a:pPr algn="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ΠΑΝΕΠΙΣΤΗΜΙΑΚΟ Γ.Ν. ΙΩΑΝΝΙΝΩΝ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133.868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57.111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20.201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211.180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0827812"/>
                  </a:ext>
                </a:extLst>
              </a:tr>
              <a:tr h="153080">
                <a:tc>
                  <a:txBody>
                    <a:bodyPr/>
                    <a:lstStyle/>
                    <a:p>
                      <a:pPr algn="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Γ.Ν. ΑΤΤΙΚΗΣ "ΚΑΤ"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89.587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84.955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28.602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203.144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2565089"/>
                  </a:ext>
                </a:extLst>
              </a:tr>
              <a:tr h="153080">
                <a:tc>
                  <a:txBody>
                    <a:bodyPr/>
                    <a:lstStyle/>
                    <a:p>
                      <a:pPr algn="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Γ.Ν.Α. "Ο ΕΥΑΓΓΕΛΙΣΜΟΣ"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112.490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77.357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11.036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200.883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2729075"/>
                  </a:ext>
                </a:extLst>
              </a:tr>
              <a:tr h="153080">
                <a:tc>
                  <a:txBody>
                    <a:bodyPr/>
                    <a:lstStyle/>
                    <a:p>
                      <a:pPr algn="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Γ.Ν. ΘΕΣ/ΚΗΣ "Γ. ΠΑΠΑΝΙΚΟΛΑΟΥ"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102.345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78.880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2.268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183.493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2534147"/>
                  </a:ext>
                </a:extLst>
              </a:tr>
              <a:tr h="153080">
                <a:tc>
                  <a:txBody>
                    <a:bodyPr/>
                    <a:lstStyle/>
                    <a:p>
                      <a:pPr algn="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ΠΑΝΕΠΙΣΤΗΜΙΑΚΟ Γ.Ν. ΠΑΤΡΩΝ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65.835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95.914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18.025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179.774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3614050"/>
                  </a:ext>
                </a:extLst>
              </a:tr>
              <a:tr h="153080">
                <a:tc>
                  <a:txBody>
                    <a:bodyPr/>
                    <a:lstStyle/>
                    <a:p>
                      <a:pPr algn="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Γ.Ν. ΚΑΒΑΛΑΣ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94.465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78.570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5.084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178.119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3488277"/>
                  </a:ext>
                </a:extLst>
              </a:tr>
              <a:tr h="153080">
                <a:tc>
                  <a:txBody>
                    <a:bodyPr/>
                    <a:lstStyle/>
                    <a:p>
                      <a:pPr algn="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ΝΟΣ. ΔΕΡΜ. ΠΑΘΗΣΕΩΝ ΑΘΗΝΩΝ "ΑΝΔΡΕΑΣ ΣΥΓΓΡΟΣ"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91.256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52.684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33.866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177.806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9964155"/>
                  </a:ext>
                </a:extLst>
              </a:tr>
              <a:tr h="153080">
                <a:tc>
                  <a:txBody>
                    <a:bodyPr/>
                    <a:lstStyle/>
                    <a:p>
                      <a:pPr algn="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Γ.Ν. ΧΑΝΙΩΝ "ΑΓ. ΓΕΩΡΓΙΟΣ"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76.772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75.726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15.401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167.899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7938223"/>
                  </a:ext>
                </a:extLst>
              </a:tr>
              <a:tr h="153080">
                <a:tc>
                  <a:txBody>
                    <a:bodyPr/>
                    <a:lstStyle/>
                    <a:p>
                      <a:pPr algn="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Γ.Ν. ΝΙΚΑΙΑΣ ΠΕΙΡΑΙΑ "ΑΓΙΟΣ ΠΑΝΤΕΛΕΗΜΩΝ"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59.181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103.781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3.482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166.444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3360715"/>
                  </a:ext>
                </a:extLst>
              </a:tr>
              <a:tr h="153080">
                <a:tc>
                  <a:txBody>
                    <a:bodyPr/>
                    <a:lstStyle/>
                    <a:p>
                      <a:pPr algn="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Γ.Ν. ΠΑΤΡΩΝ "Ο ΑΓΙΟΣ ΑΝΔΡΕΑΣ"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93.794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54.795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5.834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154.423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3177825"/>
                  </a:ext>
                </a:extLst>
              </a:tr>
              <a:tr h="153080">
                <a:tc>
                  <a:txBody>
                    <a:bodyPr/>
                    <a:lstStyle/>
                    <a:p>
                      <a:pPr algn="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ΓΕΝ. ΑΝΤΙΚΑΡΚΙΝΙΚΟ ΝΟΣΟΚΟΜΕΙΟ "ΑΓ. ΣΑΒΒΑΣ"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112.543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5.233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27.287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145.063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3939497"/>
                  </a:ext>
                </a:extLst>
              </a:tr>
              <a:tr h="153080">
                <a:tc>
                  <a:txBody>
                    <a:bodyPr/>
                    <a:lstStyle/>
                    <a:p>
                      <a:pPr algn="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Γ.Ν. ΠΑΙΔΩΝ "ΠΑΝ. &amp; ΑΓΛ. ΚΥΡΙΑΚΟΥ"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68.150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64.902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11.682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144.734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3678324"/>
                  </a:ext>
                </a:extLst>
              </a:tr>
              <a:tr h="153080">
                <a:tc>
                  <a:txBody>
                    <a:bodyPr/>
                    <a:lstStyle/>
                    <a:p>
                      <a:pPr algn="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Γ.Ν.Α. "ΛΑΙΚΟ"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96.296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35.192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9.945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141.433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7336417"/>
                  </a:ext>
                </a:extLst>
              </a:tr>
              <a:tr h="153080">
                <a:tc>
                  <a:txBody>
                    <a:bodyPr/>
                    <a:lstStyle/>
                    <a:p>
                      <a:pPr algn="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Γ.Ν. ΚΑΛΑΜΑΤΑΣ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57.037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77.544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134.581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005200"/>
                  </a:ext>
                </a:extLst>
              </a:tr>
              <a:tr h="153080">
                <a:tc>
                  <a:txBody>
                    <a:bodyPr/>
                    <a:lstStyle/>
                    <a:p>
                      <a:pPr algn="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ΠΑΝΕΠΙΣΤΗΜΙΑΚΟ Γ.Ν. "ΑΧΕΠΑ"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86.635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45.105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2.499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134.239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4183121"/>
                  </a:ext>
                </a:extLst>
              </a:tr>
              <a:tr h="153080">
                <a:tc>
                  <a:txBody>
                    <a:bodyPr/>
                    <a:lstStyle/>
                    <a:p>
                      <a:pPr algn="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Γ.Ν. ΛΑΡΙΣΑΣ "ΚΟΥΤΛΙΜΠΑΝΕΙΟ"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74.801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49.647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3.758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128.206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655699"/>
                  </a:ext>
                </a:extLst>
              </a:tr>
              <a:tr h="153080">
                <a:tc>
                  <a:txBody>
                    <a:bodyPr/>
                    <a:lstStyle/>
                    <a:p>
                      <a:pPr algn="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Γ.Ν. ΒΟΛΟΥ "ΑΧΙΛΛΟΠΟΥΛΕΙΟ"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63.076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62.307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560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125.943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3996231"/>
                  </a:ext>
                </a:extLst>
              </a:tr>
              <a:tr h="153080">
                <a:tc>
                  <a:txBody>
                    <a:bodyPr/>
                    <a:lstStyle/>
                    <a:p>
                      <a:pPr algn="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ΠΑΝΕΠΙΣΤΗΜΙΑΚΟ Γ.Ν. ΑΛΕΞΑΝΔΡΟΥΠΟΛΗΣ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84.561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35.175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4.010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123.746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0276853"/>
                  </a:ext>
                </a:extLst>
              </a:tr>
              <a:tr h="153080">
                <a:tc>
                  <a:txBody>
                    <a:bodyPr/>
                    <a:lstStyle/>
                    <a:p>
                      <a:pPr algn="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Γ.Ν. ΤΡΙΚΑΛΩΝ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75.031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44.154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1.985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121.170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3004240"/>
                  </a:ext>
                </a:extLst>
              </a:tr>
              <a:tr h="153080">
                <a:tc>
                  <a:txBody>
                    <a:bodyPr/>
                    <a:lstStyle/>
                    <a:p>
                      <a:pPr algn="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Γ.Ν. ΠΑΙΔΩΝ "Η ΑΓΙΑ ΣΟΦΙΑ"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41.967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72.390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6.416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120.773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398897"/>
                  </a:ext>
                </a:extLst>
              </a:tr>
              <a:tr h="153080">
                <a:tc>
                  <a:txBody>
                    <a:bodyPr/>
                    <a:lstStyle/>
                    <a:p>
                      <a:pPr algn="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ΑΝΤΙΚΑΡΚΙΝΙΚΟ ΝΟΣ. ΘΕΣ/ΚΗΣ "ΘΕΑΓΕΝΕΙΟ"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106.518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1.268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12.259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120.045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0932372"/>
                  </a:ext>
                </a:extLst>
              </a:tr>
              <a:tr h="153080">
                <a:tc>
                  <a:txBody>
                    <a:bodyPr/>
                    <a:lstStyle/>
                    <a:p>
                      <a:pPr algn="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Γ.Ν.Α. "ΚΟΡΓΙΑΛΕΝΕΙΟ - ΜΠΕΝΑΚΕΙΟ" Ε.Ε.Σ.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44.231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69.327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4.200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117.758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1382939"/>
                  </a:ext>
                </a:extLst>
              </a:tr>
              <a:tr h="153080">
                <a:tc>
                  <a:txBody>
                    <a:bodyPr/>
                    <a:lstStyle/>
                    <a:p>
                      <a:pPr algn="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Γ.Ν. ΧΑΛΚΙΔΑΣ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47.148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69.430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116.578</a:t>
                      </a:r>
                    </a:p>
                  </a:txBody>
                  <a:tcPr marL="6434" marR="6434" marT="64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36163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53028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Ρίζες">
  <a:themeElements>
    <a:clrScheme name="Τεχνικό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Ρίζες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Ρίζες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Ρίζες">
  <a:themeElements>
    <a:clrScheme name="Τεχνικό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Ρίζες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Ρίζες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Τεχνικό">
    <a:dk1>
      <a:sysClr val="windowText" lastClr="000000"/>
    </a:dk1>
    <a:lt1>
      <a:sysClr val="window" lastClr="FFFFFF"/>
    </a:lt1>
    <a:dk2>
      <a:srgbClr val="3B3B3B"/>
    </a:dk2>
    <a:lt2>
      <a:srgbClr val="D4D2D0"/>
    </a:lt2>
    <a:accent1>
      <a:srgbClr val="6EA0B0"/>
    </a:accent1>
    <a:accent2>
      <a:srgbClr val="CCAF0A"/>
    </a:accent2>
    <a:accent3>
      <a:srgbClr val="8D89A4"/>
    </a:accent3>
    <a:accent4>
      <a:srgbClr val="748560"/>
    </a:accent4>
    <a:accent5>
      <a:srgbClr val="9E9273"/>
    </a:accent5>
    <a:accent6>
      <a:srgbClr val="7E848D"/>
    </a:accent6>
    <a:hlink>
      <a:srgbClr val="00C8C3"/>
    </a:hlink>
    <a:folHlink>
      <a:srgbClr val="A116E0"/>
    </a:folHlink>
  </a:clrScheme>
</a:themeOverride>
</file>

<file path=ppt/theme/themeOverride2.xml><?xml version="1.0" encoding="utf-8"?>
<a:themeOverride xmlns:a="http://schemas.openxmlformats.org/drawingml/2006/main">
  <a:clrScheme name="Τεχνικό">
    <a:dk1>
      <a:sysClr val="windowText" lastClr="000000"/>
    </a:dk1>
    <a:lt1>
      <a:sysClr val="window" lastClr="FFFFFF"/>
    </a:lt1>
    <a:dk2>
      <a:srgbClr val="3B3B3B"/>
    </a:dk2>
    <a:lt2>
      <a:srgbClr val="D4D2D0"/>
    </a:lt2>
    <a:accent1>
      <a:srgbClr val="6EA0B0"/>
    </a:accent1>
    <a:accent2>
      <a:srgbClr val="CCAF0A"/>
    </a:accent2>
    <a:accent3>
      <a:srgbClr val="8D89A4"/>
    </a:accent3>
    <a:accent4>
      <a:srgbClr val="748560"/>
    </a:accent4>
    <a:accent5>
      <a:srgbClr val="9E9273"/>
    </a:accent5>
    <a:accent6>
      <a:srgbClr val="7E848D"/>
    </a:accent6>
    <a:hlink>
      <a:srgbClr val="00C8C3"/>
    </a:hlink>
    <a:folHlink>
      <a:srgbClr val="A116E0"/>
    </a:folHlink>
  </a:clrScheme>
</a:themeOverride>
</file>

<file path=ppt/theme/themeOverride3.xml><?xml version="1.0" encoding="utf-8"?>
<a:themeOverride xmlns:a="http://schemas.openxmlformats.org/drawingml/2006/main">
  <a:clrScheme name="Τεχνικό">
    <a:dk1>
      <a:sysClr val="windowText" lastClr="000000"/>
    </a:dk1>
    <a:lt1>
      <a:sysClr val="window" lastClr="FFFFFF"/>
    </a:lt1>
    <a:dk2>
      <a:srgbClr val="3B3B3B"/>
    </a:dk2>
    <a:lt2>
      <a:srgbClr val="D4D2D0"/>
    </a:lt2>
    <a:accent1>
      <a:srgbClr val="6EA0B0"/>
    </a:accent1>
    <a:accent2>
      <a:srgbClr val="CCAF0A"/>
    </a:accent2>
    <a:accent3>
      <a:srgbClr val="8D89A4"/>
    </a:accent3>
    <a:accent4>
      <a:srgbClr val="748560"/>
    </a:accent4>
    <a:accent5>
      <a:srgbClr val="9E9273"/>
    </a:accent5>
    <a:accent6>
      <a:srgbClr val="7E848D"/>
    </a:accent6>
    <a:hlink>
      <a:srgbClr val="00C8C3"/>
    </a:hlink>
    <a:folHlink>
      <a:srgbClr val="A116E0"/>
    </a:folHlink>
  </a:clrScheme>
</a:themeOverride>
</file>

<file path=ppt/theme/themeOverride4.xml><?xml version="1.0" encoding="utf-8"?>
<a:themeOverride xmlns:a="http://schemas.openxmlformats.org/drawingml/2006/main">
  <a:clrScheme name="Τεχνικό">
    <a:dk1>
      <a:sysClr val="windowText" lastClr="000000"/>
    </a:dk1>
    <a:lt1>
      <a:sysClr val="window" lastClr="FFFFFF"/>
    </a:lt1>
    <a:dk2>
      <a:srgbClr val="3B3B3B"/>
    </a:dk2>
    <a:lt2>
      <a:srgbClr val="D4D2D0"/>
    </a:lt2>
    <a:accent1>
      <a:srgbClr val="6EA0B0"/>
    </a:accent1>
    <a:accent2>
      <a:srgbClr val="CCAF0A"/>
    </a:accent2>
    <a:accent3>
      <a:srgbClr val="8D89A4"/>
    </a:accent3>
    <a:accent4>
      <a:srgbClr val="748560"/>
    </a:accent4>
    <a:accent5>
      <a:srgbClr val="9E9273"/>
    </a:accent5>
    <a:accent6>
      <a:srgbClr val="7E848D"/>
    </a:accent6>
    <a:hlink>
      <a:srgbClr val="00C8C3"/>
    </a:hlink>
    <a:folHlink>
      <a:srgbClr val="A116E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62942</TotalTime>
  <Words>993</Words>
  <Application>Microsoft Office PowerPoint</Application>
  <PresentationFormat>Προβολή στην οθόνη (4:3)</PresentationFormat>
  <Paragraphs>280</Paragraphs>
  <Slides>11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8</vt:i4>
      </vt:variant>
      <vt:variant>
        <vt:lpstr>Θέμα</vt:lpstr>
      </vt:variant>
      <vt:variant>
        <vt:i4>2</vt:i4>
      </vt:variant>
      <vt:variant>
        <vt:lpstr>Τίτλοι διαφανειών</vt:lpstr>
      </vt:variant>
      <vt:variant>
        <vt:i4>11</vt:i4>
      </vt:variant>
    </vt:vector>
  </HeadingPairs>
  <TitlesOfParts>
    <vt:vector size="21" baseType="lpstr">
      <vt:lpstr>Arial</vt:lpstr>
      <vt:lpstr>Bookman Old Style</vt:lpstr>
      <vt:lpstr>Calibri</vt:lpstr>
      <vt:lpstr>Cambria</vt:lpstr>
      <vt:lpstr>Gill Sans MT</vt:lpstr>
      <vt:lpstr>Times New Roman</vt:lpstr>
      <vt:lpstr>Wingdings</vt:lpstr>
      <vt:lpstr>Wingdings 3</vt:lpstr>
      <vt:lpstr>Ρίζες</vt:lpstr>
      <vt:lpstr>1_Ρίζες</vt:lpstr>
      <vt:lpstr>Γενικό Νοσοκομείο Χανίων ΄΄Ο Άγιος Γεώργιος΄΄ ΕΚΣΥΓΧΡΟΝΙΣΜΟΣ – ΠΡΟΟΠΤΙΚΕΣ ΑΝΑΠΤΥΞΗΣ – ΠΑΡΑΓΟΜΕΝΟ ΕΡΓΟ</vt:lpstr>
      <vt:lpstr>2020-2023</vt:lpstr>
      <vt:lpstr>Παρουσίαση του PowerPoint</vt:lpstr>
      <vt:lpstr>Πράξη «Προμήθεια και εγκατάσταση μικτού συστήματος Ψηφιακής Καρδιοαγγειογραφίας»</vt:lpstr>
      <vt:lpstr>Γ.Ν ΧΑΝΙΩΝ  ΣΤΑΤΙΣΤΙΚΑ ΑΙΜΟΔΥΝΑΜΙΚΟΥ ΤΜΗΜΑΤΟΣ (ΣΤΟΝ ΝΕΟ ΨΗΦΙΑΚΟ ΚΑΡΔΙΟΑΓΓΕΙΟΓΡΑΦΟ) 2023 </vt:lpstr>
      <vt:lpstr>Νέα γ - CAMERA 2 ΚΕΦΑΛΩΝ SPECT/CT…600.000€ </vt:lpstr>
      <vt:lpstr>Γ.Ν ΧΑΝΙΩΝ  ΣΤΑΤΙΣΤΙΚΑ ΤΜΗΜΑΤΟΣ ΠΥΡΗΝΙΚΗΣ ΙΑΤΡΙΚΗΣ (ΣΤΗ ΝΕΑ γ CAMERA SPECT /CT  2023 </vt:lpstr>
      <vt:lpstr>ΕΠΑ 2021 – 2025 Περιφέρεια Κρήτης</vt:lpstr>
      <vt:lpstr>Τα πρώτα  30 Νοσοκομεία της Ελλάδας – Συνολικός Αριθμός Εξετασθέντων</vt:lpstr>
      <vt:lpstr>Γ.Ν. ΧΑΝΙΩΝ ΤΕΙ – ΤΕΠ – ΟΛΟΗΜΕΡΗ            2020 – 2021 -2022 –2023</vt:lpstr>
      <vt:lpstr>ΕΥΧΑΡΙΣΤΟΥΜΕ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Γενικό Νοσοκομείο Χανίων Ένας χρόνος μετά…</dc:title>
  <dc:creator>user</dc:creator>
  <cp:lastModifiedBy>Διοικητής</cp:lastModifiedBy>
  <cp:revision>151</cp:revision>
  <cp:lastPrinted>2023-06-20T13:57:00Z</cp:lastPrinted>
  <dcterms:created xsi:type="dcterms:W3CDTF">2021-02-08T18:30:24Z</dcterms:created>
  <dcterms:modified xsi:type="dcterms:W3CDTF">2024-01-30T12:28:22Z</dcterms:modified>
</cp:coreProperties>
</file>